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92" r:id="rId5"/>
    <p:sldMasterId id="2147484321" r:id="rId6"/>
    <p:sldMasterId id="2147483674" r:id="rId7"/>
    <p:sldMasterId id="2147484042" r:id="rId8"/>
  </p:sldMasterIdLst>
  <p:notesMasterIdLst>
    <p:notesMasterId r:id="rId55"/>
  </p:notesMasterIdLst>
  <p:handoutMasterIdLst>
    <p:handoutMasterId r:id="rId56"/>
  </p:handoutMasterIdLst>
  <p:sldIdLst>
    <p:sldId id="330" r:id="rId9"/>
    <p:sldId id="363" r:id="rId10"/>
    <p:sldId id="333" r:id="rId11"/>
    <p:sldId id="401" r:id="rId12"/>
    <p:sldId id="365" r:id="rId13"/>
    <p:sldId id="366" r:id="rId14"/>
    <p:sldId id="331" r:id="rId15"/>
    <p:sldId id="390" r:id="rId16"/>
    <p:sldId id="388" r:id="rId17"/>
    <p:sldId id="404" r:id="rId18"/>
    <p:sldId id="405" r:id="rId19"/>
    <p:sldId id="406" r:id="rId20"/>
    <p:sldId id="407" r:id="rId21"/>
    <p:sldId id="408" r:id="rId22"/>
    <p:sldId id="368" r:id="rId23"/>
    <p:sldId id="337" r:id="rId24"/>
    <p:sldId id="409" r:id="rId25"/>
    <p:sldId id="411" r:id="rId26"/>
    <p:sldId id="412" r:id="rId27"/>
    <p:sldId id="413" r:id="rId28"/>
    <p:sldId id="338" r:id="rId29"/>
    <p:sldId id="397" r:id="rId30"/>
    <p:sldId id="339" r:id="rId31"/>
    <p:sldId id="414" r:id="rId32"/>
    <p:sldId id="341" r:id="rId33"/>
    <p:sldId id="342" r:id="rId34"/>
    <p:sldId id="417" r:id="rId35"/>
    <p:sldId id="418" r:id="rId36"/>
    <p:sldId id="415" r:id="rId37"/>
    <p:sldId id="393" r:id="rId38"/>
    <p:sldId id="373" r:id="rId39"/>
    <p:sldId id="344" r:id="rId40"/>
    <p:sldId id="353" r:id="rId41"/>
    <p:sldId id="354" r:id="rId42"/>
    <p:sldId id="384" r:id="rId43"/>
    <p:sldId id="429" r:id="rId44"/>
    <p:sldId id="385" r:id="rId45"/>
    <p:sldId id="424" r:id="rId46"/>
    <p:sldId id="423" r:id="rId47"/>
    <p:sldId id="425" r:id="rId48"/>
    <p:sldId id="426" r:id="rId49"/>
    <p:sldId id="420" r:id="rId50"/>
    <p:sldId id="386" r:id="rId51"/>
    <p:sldId id="421" r:id="rId52"/>
    <p:sldId id="359" r:id="rId53"/>
    <p:sldId id="389" r:id="rId54"/>
  </p:sldIdLst>
  <p:sldSz cx="9144000" cy="6858000" type="screen4x3"/>
  <p:notesSz cx="7023100" cy="93091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extLst>
    <p:ext uri="{521415D9-36F7-43E2-AB2F-B90AF26B5E84}">
      <p14:sectionLst xmlns:p14="http://schemas.microsoft.com/office/powerpoint/2010/main">
        <p14:section name="Overview" id="{A05950B8-CA54-4166-8B77-D11AA2E5B361}">
          <p14:sldIdLst>
            <p14:sldId id="330"/>
            <p14:sldId id="363"/>
            <p14:sldId id="333"/>
            <p14:sldId id="401"/>
            <p14:sldId id="365"/>
            <p14:sldId id="366"/>
          </p14:sldIdLst>
        </p14:section>
        <p14:section name="Home Page Dashboard" id="{0D23F206-CDB2-4238-A2EF-EA12559E7B41}">
          <p14:sldIdLst>
            <p14:sldId id="331"/>
            <p14:sldId id="390"/>
            <p14:sldId id="388"/>
            <p14:sldId id="404"/>
            <p14:sldId id="405"/>
            <p14:sldId id="406"/>
            <p14:sldId id="407"/>
            <p14:sldId id="408"/>
            <p14:sldId id="368"/>
          </p14:sldIdLst>
        </p14:section>
        <p14:section name="&quot;Who&quot; Dimension" id="{CCD1410C-12E0-45E3-B44C-E388D9D1EB59}">
          <p14:sldIdLst>
            <p14:sldId id="337"/>
            <p14:sldId id="409"/>
            <p14:sldId id="411"/>
            <p14:sldId id="412"/>
            <p14:sldId id="413"/>
            <p14:sldId id="338"/>
            <p14:sldId id="397"/>
            <p14:sldId id="339"/>
            <p14:sldId id="414"/>
          </p14:sldIdLst>
        </p14:section>
        <p14:section name="&quot;What&quot; Dimension" id="{184A2C98-2ABC-4EA8-A994-13D57AAD1578}">
          <p14:sldIdLst>
            <p14:sldId id="341"/>
            <p14:sldId id="342"/>
            <p14:sldId id="417"/>
            <p14:sldId id="418"/>
            <p14:sldId id="415"/>
          </p14:sldIdLst>
        </p14:section>
        <p14:section name="&quot;When&quot; Dimension" id="{47DB8576-DF01-4DAC-9FAE-60CDB0940302}">
          <p14:sldIdLst>
            <p14:sldId id="393"/>
            <p14:sldId id="373"/>
          </p14:sldIdLst>
        </p14:section>
        <p14:section name="Reports &amp; Files" id="{6C1E2CE8-EA84-40A2-B434-9A80E429329E}">
          <p14:sldIdLst>
            <p14:sldId id="344"/>
            <p14:sldId id="353"/>
            <p14:sldId id="354"/>
            <p14:sldId id="384"/>
            <p14:sldId id="429"/>
          </p14:sldIdLst>
        </p14:section>
        <p14:section name="Rosters" id="{AC4DB6CA-443C-4143-B40E-5F23942DA4BC}">
          <p14:sldIdLst>
            <p14:sldId id="385"/>
            <p14:sldId id="424"/>
            <p14:sldId id="423"/>
            <p14:sldId id="425"/>
            <p14:sldId id="426"/>
            <p14:sldId id="420"/>
            <p14:sldId id="386"/>
            <p14:sldId id="421"/>
          </p14:sldIdLst>
        </p14:section>
        <p14:section name="Thank You" id="{43821E65-E770-47F5-B956-9BE1D123D32E}">
          <p14:sldIdLst>
            <p14:sldId id="359"/>
            <p14:sldId id="389"/>
          </p14:sldIdLst>
        </p14:section>
      </p14:sectionLst>
    </p:ex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jara, Debapriya (Diya)" initials="DH" lastIdx="9" clrIdx="0"/>
  <p:cmAuthor id="7" name="carol anton" initials="MOU" lastIdx="1" clrIdx="7">
    <p:extLst/>
  </p:cmAuthor>
  <p:cmAuthor id="1" name="Crisafulli, Gaylene" initials="GSC" lastIdx="1" clrIdx="1"/>
  <p:cmAuthor id="8" name="carol anton" initials="MOU [2]" lastIdx="1" clrIdx="8">
    <p:extLst/>
  </p:cmAuthor>
  <p:cmAuthor id="2" name="Cassiday, Daniel" initials="DC" lastIdx="7" clrIdx="2"/>
  <p:cmAuthor id="9" name="carol anton" initials="MOU [3]" lastIdx="1" clrIdx="9">
    <p:extLst/>
  </p:cmAuthor>
  <p:cmAuthor id="3" name="MacGillivray, Emily" initials="ME" lastIdx="23" clrIdx="3">
    <p:extLst/>
  </p:cmAuthor>
  <p:cmAuthor id="10" name="carol anton" initials="MOU [4]" lastIdx="1" clrIdx="10">
    <p:extLst/>
  </p:cmAuthor>
  <p:cmAuthor id="4" name="MacGillivray, Emily" initials="EM" lastIdx="18" clrIdx="4"/>
  <p:cmAuthor id="5" name="Bruce" initials="BH" lastIdx="29" clrIdx="5">
    <p:extLst/>
  </p:cmAuthor>
  <p:cmAuthor id="6" name="Hart, Jennifer" initials="HJ" lastIdx="21"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488"/>
    <a:srgbClr val="000000"/>
    <a:srgbClr val="FDB813"/>
    <a:srgbClr val="FFC425"/>
    <a:srgbClr val="008080"/>
    <a:srgbClr val="E1E1E1"/>
    <a:srgbClr val="4E6128"/>
    <a:srgbClr val="FF8B25"/>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28" autoAdjust="0"/>
    <p:restoredTop sz="70796" autoAdjust="0"/>
  </p:normalViewPr>
  <p:slideViewPr>
    <p:cSldViewPr snapToGrid="0">
      <p:cViewPr varScale="1">
        <p:scale>
          <a:sx n="82" d="100"/>
          <a:sy n="82" d="100"/>
        </p:scale>
        <p:origin x="2682" y="60"/>
      </p:cViewPr>
      <p:guideLst>
        <p:guide orient="horz"/>
        <p:guide/>
      </p:guideLst>
    </p:cSldViewPr>
  </p:slideViewPr>
  <p:outlineViewPr>
    <p:cViewPr>
      <p:scale>
        <a:sx n="33" d="100"/>
        <a:sy n="33" d="100"/>
      </p:scale>
      <p:origin x="0" y="5802"/>
    </p:cViewPr>
  </p:outlineViewPr>
  <p:notesTextViewPr>
    <p:cViewPr>
      <p:scale>
        <a:sx n="100" d="100"/>
        <a:sy n="100" d="100"/>
      </p:scale>
      <p:origin x="0" y="0"/>
    </p:cViewPr>
  </p:notesTextViewPr>
  <p:sorterViewPr>
    <p:cViewPr>
      <p:scale>
        <a:sx n="150" d="100"/>
        <a:sy n="150" d="100"/>
      </p:scale>
      <p:origin x="0" y="0"/>
    </p:cViewPr>
  </p:sorterViewPr>
  <p:notesViewPr>
    <p:cSldViewPr snapToGrid="0">
      <p:cViewPr varScale="1">
        <p:scale>
          <a:sx n="88" d="100"/>
          <a:sy n="88" d="100"/>
        </p:scale>
        <p:origin x="-3786" y="-11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notesMaster" Target="notesMasters/notesMaster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handoutMaster" Target="handoutMasters/handoutMaster1.xml"/><Relationship Id="rId8" Type="http://schemas.openxmlformats.org/officeDocument/2006/relationships/slideMaster" Target="slideMasters/slideMaster4.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0ED11B-D89A-4515-B305-2BADB9E6CEBA}" type="doc">
      <dgm:prSet loTypeId="urn:microsoft.com/office/officeart/2005/8/layout/chevron1" loCatId="process" qsTypeId="urn:microsoft.com/office/officeart/2005/8/quickstyle/simple2" qsCatId="simple" csTypeId="urn:microsoft.com/office/officeart/2005/8/colors/accent1_2" csCatId="accent1" phldr="1"/>
      <dgm:spPr/>
    </dgm:pt>
    <dgm:pt modelId="{31E57B8C-A91E-4DA6-B795-F9F43103FF5E}">
      <dgm:prSet phldrT="[Text]"/>
      <dgm:spPr/>
      <dgm:t>
        <a:bodyPr/>
        <a:lstStyle/>
        <a:p>
          <a:r>
            <a:rPr lang="en-US" b="1" dirty="0" smtClean="0"/>
            <a:t>Complex Area</a:t>
          </a:r>
          <a:endParaRPr lang="en-US" b="1" dirty="0"/>
        </a:p>
      </dgm:t>
    </dgm:pt>
    <dgm:pt modelId="{2CAD951E-6CF4-493E-BB93-CAB8BB71B3D9}" type="parTrans" cxnId="{0BA5EB74-63A5-418A-A9FD-9560ACBD2CC1}">
      <dgm:prSet/>
      <dgm:spPr/>
      <dgm:t>
        <a:bodyPr/>
        <a:lstStyle/>
        <a:p>
          <a:endParaRPr lang="en-US"/>
        </a:p>
      </dgm:t>
    </dgm:pt>
    <dgm:pt modelId="{C7A312F3-2AFC-4C61-B649-12A2B919AC1C}" type="sibTrans" cxnId="{0BA5EB74-63A5-418A-A9FD-9560ACBD2CC1}">
      <dgm:prSet/>
      <dgm:spPr/>
      <dgm:t>
        <a:bodyPr/>
        <a:lstStyle/>
        <a:p>
          <a:endParaRPr lang="en-US"/>
        </a:p>
      </dgm:t>
    </dgm:pt>
    <dgm:pt modelId="{E9C377ED-51CB-4BC3-A9C3-300DF718FB1C}">
      <dgm:prSet phldrT="[Text]"/>
      <dgm:spPr/>
      <dgm:t>
        <a:bodyPr/>
        <a:lstStyle/>
        <a:p>
          <a:r>
            <a:rPr lang="en-US" b="1" dirty="0" smtClean="0"/>
            <a:t>School</a:t>
          </a:r>
          <a:endParaRPr lang="en-US" b="1" dirty="0"/>
        </a:p>
      </dgm:t>
    </dgm:pt>
    <dgm:pt modelId="{438B98E5-12C4-4245-A7FF-EBE2A2109D81}" type="parTrans" cxnId="{5A1F7C52-A20D-4001-AC7C-32303A5FF0A6}">
      <dgm:prSet/>
      <dgm:spPr/>
      <dgm:t>
        <a:bodyPr/>
        <a:lstStyle/>
        <a:p>
          <a:endParaRPr lang="en-US"/>
        </a:p>
      </dgm:t>
    </dgm:pt>
    <dgm:pt modelId="{75BBD6FA-3F33-4ECD-B1F9-AF3E40E16EFB}" type="sibTrans" cxnId="{5A1F7C52-A20D-4001-AC7C-32303A5FF0A6}">
      <dgm:prSet/>
      <dgm:spPr/>
      <dgm:t>
        <a:bodyPr/>
        <a:lstStyle/>
        <a:p>
          <a:endParaRPr lang="en-US"/>
        </a:p>
      </dgm:t>
    </dgm:pt>
    <dgm:pt modelId="{40DAD872-7CE6-491F-BEF8-74E3CB863BD6}">
      <dgm:prSet phldrT="[Text]"/>
      <dgm:spPr/>
      <dgm:t>
        <a:bodyPr/>
        <a:lstStyle/>
        <a:p>
          <a:r>
            <a:rPr lang="en-US" b="1" dirty="0" smtClean="0"/>
            <a:t>Teacher</a:t>
          </a:r>
          <a:endParaRPr lang="en-US" b="1" dirty="0"/>
        </a:p>
      </dgm:t>
    </dgm:pt>
    <dgm:pt modelId="{EC15F884-59C4-4C9B-9FB1-2EECCF03515D}" type="parTrans" cxnId="{ABEDFD84-FEAE-4810-83C3-DF4C4009D049}">
      <dgm:prSet/>
      <dgm:spPr/>
      <dgm:t>
        <a:bodyPr/>
        <a:lstStyle/>
        <a:p>
          <a:endParaRPr lang="en-US"/>
        </a:p>
      </dgm:t>
    </dgm:pt>
    <dgm:pt modelId="{2423B963-AFF0-48AE-814C-38FAB4B4E82D}" type="sibTrans" cxnId="{ABEDFD84-FEAE-4810-83C3-DF4C4009D049}">
      <dgm:prSet/>
      <dgm:spPr/>
      <dgm:t>
        <a:bodyPr/>
        <a:lstStyle/>
        <a:p>
          <a:endParaRPr lang="en-US"/>
        </a:p>
      </dgm:t>
    </dgm:pt>
    <dgm:pt modelId="{F19BA10F-5F3B-435B-BCA1-25531FD3538C}">
      <dgm:prSet phldrT="[Text]"/>
      <dgm:spPr/>
      <dgm:t>
        <a:bodyPr/>
        <a:lstStyle/>
        <a:p>
          <a:r>
            <a:rPr lang="en-US" b="1" dirty="0" smtClean="0"/>
            <a:t>Roster</a:t>
          </a:r>
          <a:endParaRPr lang="en-US" b="1" dirty="0"/>
        </a:p>
      </dgm:t>
    </dgm:pt>
    <dgm:pt modelId="{550E197E-DD30-4E9C-9959-D3B8EA510F98}" type="parTrans" cxnId="{FDB6EF65-5065-45D0-A780-958DF8BBDA75}">
      <dgm:prSet/>
      <dgm:spPr/>
      <dgm:t>
        <a:bodyPr/>
        <a:lstStyle/>
        <a:p>
          <a:endParaRPr lang="en-US"/>
        </a:p>
      </dgm:t>
    </dgm:pt>
    <dgm:pt modelId="{270417D2-CA46-4DED-8E08-AE1415E56D55}" type="sibTrans" cxnId="{FDB6EF65-5065-45D0-A780-958DF8BBDA75}">
      <dgm:prSet/>
      <dgm:spPr/>
      <dgm:t>
        <a:bodyPr/>
        <a:lstStyle/>
        <a:p>
          <a:endParaRPr lang="en-US"/>
        </a:p>
      </dgm:t>
    </dgm:pt>
    <dgm:pt modelId="{15631EF4-3951-4521-A2B4-1906675FFE55}">
      <dgm:prSet phldrT="[Text]"/>
      <dgm:spPr/>
      <dgm:t>
        <a:bodyPr/>
        <a:lstStyle/>
        <a:p>
          <a:r>
            <a:rPr lang="en-US" b="1" dirty="0" smtClean="0"/>
            <a:t>Student</a:t>
          </a:r>
          <a:endParaRPr lang="en-US" b="1" dirty="0"/>
        </a:p>
      </dgm:t>
    </dgm:pt>
    <dgm:pt modelId="{F0728EE3-F99A-4374-9166-B491403A6094}" type="parTrans" cxnId="{479B276E-E614-4346-BEE9-5CC391CD0C6B}">
      <dgm:prSet/>
      <dgm:spPr/>
      <dgm:t>
        <a:bodyPr/>
        <a:lstStyle/>
        <a:p>
          <a:endParaRPr lang="en-US"/>
        </a:p>
      </dgm:t>
    </dgm:pt>
    <dgm:pt modelId="{E9A00249-2E3A-4CA7-9AF4-38B9FFD428F0}" type="sibTrans" cxnId="{479B276E-E614-4346-BEE9-5CC391CD0C6B}">
      <dgm:prSet/>
      <dgm:spPr/>
      <dgm:t>
        <a:bodyPr/>
        <a:lstStyle/>
        <a:p>
          <a:endParaRPr lang="en-US"/>
        </a:p>
      </dgm:t>
    </dgm:pt>
    <dgm:pt modelId="{C015C706-16BE-49C8-AE37-2A1D43DC01AC}">
      <dgm:prSet/>
      <dgm:spPr/>
      <dgm:t>
        <a:bodyPr/>
        <a:lstStyle/>
        <a:p>
          <a:r>
            <a:rPr lang="en-US" b="1" dirty="0" smtClean="0"/>
            <a:t>Complex</a:t>
          </a:r>
          <a:endParaRPr lang="en-US" b="1" dirty="0"/>
        </a:p>
      </dgm:t>
    </dgm:pt>
    <dgm:pt modelId="{A7B588E7-1C19-4345-8C0E-354763A48D01}" type="parTrans" cxnId="{8AF298C3-56FB-44BD-A2E3-FB4F784C2666}">
      <dgm:prSet/>
      <dgm:spPr/>
      <dgm:t>
        <a:bodyPr/>
        <a:lstStyle/>
        <a:p>
          <a:endParaRPr lang="en-US"/>
        </a:p>
      </dgm:t>
    </dgm:pt>
    <dgm:pt modelId="{BFE54C23-1BB1-4FF2-87A6-C3FAB01C6734}" type="sibTrans" cxnId="{8AF298C3-56FB-44BD-A2E3-FB4F784C2666}">
      <dgm:prSet/>
      <dgm:spPr/>
      <dgm:t>
        <a:bodyPr/>
        <a:lstStyle/>
        <a:p>
          <a:endParaRPr lang="en-US"/>
        </a:p>
      </dgm:t>
    </dgm:pt>
    <dgm:pt modelId="{C10E4D12-09EF-4A0D-9C84-DC45BD042949}" type="pres">
      <dgm:prSet presAssocID="{F40ED11B-D89A-4515-B305-2BADB9E6CEBA}" presName="Name0" presStyleCnt="0">
        <dgm:presLayoutVars>
          <dgm:dir/>
          <dgm:animLvl val="lvl"/>
          <dgm:resizeHandles val="exact"/>
        </dgm:presLayoutVars>
      </dgm:prSet>
      <dgm:spPr/>
    </dgm:pt>
    <dgm:pt modelId="{046CAC20-E998-40E7-9121-6ED0C50495A6}" type="pres">
      <dgm:prSet presAssocID="{31E57B8C-A91E-4DA6-B795-F9F43103FF5E}" presName="parTxOnly" presStyleLbl="node1" presStyleIdx="0" presStyleCnt="6">
        <dgm:presLayoutVars>
          <dgm:chMax val="0"/>
          <dgm:chPref val="0"/>
          <dgm:bulletEnabled val="1"/>
        </dgm:presLayoutVars>
      </dgm:prSet>
      <dgm:spPr/>
      <dgm:t>
        <a:bodyPr/>
        <a:lstStyle/>
        <a:p>
          <a:endParaRPr lang="en-US"/>
        </a:p>
      </dgm:t>
    </dgm:pt>
    <dgm:pt modelId="{347A7250-97F0-4617-A3FD-91F391E3CD4C}" type="pres">
      <dgm:prSet presAssocID="{C7A312F3-2AFC-4C61-B649-12A2B919AC1C}" presName="parTxOnlySpace" presStyleCnt="0"/>
      <dgm:spPr/>
    </dgm:pt>
    <dgm:pt modelId="{3C2EDD2A-78F0-4734-8FB5-40058C1CE5E4}" type="pres">
      <dgm:prSet presAssocID="{C015C706-16BE-49C8-AE37-2A1D43DC01AC}" presName="parTxOnly" presStyleLbl="node1" presStyleIdx="1" presStyleCnt="6">
        <dgm:presLayoutVars>
          <dgm:chMax val="0"/>
          <dgm:chPref val="0"/>
          <dgm:bulletEnabled val="1"/>
        </dgm:presLayoutVars>
      </dgm:prSet>
      <dgm:spPr/>
      <dgm:t>
        <a:bodyPr/>
        <a:lstStyle/>
        <a:p>
          <a:endParaRPr lang="en-US"/>
        </a:p>
      </dgm:t>
    </dgm:pt>
    <dgm:pt modelId="{2793333D-98AD-46A2-AC08-D36D86698E37}" type="pres">
      <dgm:prSet presAssocID="{BFE54C23-1BB1-4FF2-87A6-C3FAB01C6734}" presName="parTxOnlySpace" presStyleCnt="0"/>
      <dgm:spPr/>
    </dgm:pt>
    <dgm:pt modelId="{DB1084F7-0A97-473D-8580-E2E73CE66EA2}" type="pres">
      <dgm:prSet presAssocID="{E9C377ED-51CB-4BC3-A9C3-300DF718FB1C}" presName="parTxOnly" presStyleLbl="node1" presStyleIdx="2" presStyleCnt="6">
        <dgm:presLayoutVars>
          <dgm:chMax val="0"/>
          <dgm:chPref val="0"/>
          <dgm:bulletEnabled val="1"/>
        </dgm:presLayoutVars>
      </dgm:prSet>
      <dgm:spPr/>
      <dgm:t>
        <a:bodyPr/>
        <a:lstStyle/>
        <a:p>
          <a:endParaRPr lang="en-US"/>
        </a:p>
      </dgm:t>
    </dgm:pt>
    <dgm:pt modelId="{A7138ABD-07A1-4C5D-92F1-92D712207A63}" type="pres">
      <dgm:prSet presAssocID="{75BBD6FA-3F33-4ECD-B1F9-AF3E40E16EFB}" presName="parTxOnlySpace" presStyleCnt="0"/>
      <dgm:spPr/>
    </dgm:pt>
    <dgm:pt modelId="{91B987BE-B0CF-43D1-B0A4-FAF070F5F76F}" type="pres">
      <dgm:prSet presAssocID="{40DAD872-7CE6-491F-BEF8-74E3CB863BD6}" presName="parTxOnly" presStyleLbl="node1" presStyleIdx="3" presStyleCnt="6">
        <dgm:presLayoutVars>
          <dgm:chMax val="0"/>
          <dgm:chPref val="0"/>
          <dgm:bulletEnabled val="1"/>
        </dgm:presLayoutVars>
      </dgm:prSet>
      <dgm:spPr/>
      <dgm:t>
        <a:bodyPr/>
        <a:lstStyle/>
        <a:p>
          <a:endParaRPr lang="en-US"/>
        </a:p>
      </dgm:t>
    </dgm:pt>
    <dgm:pt modelId="{E5007FBA-64AB-459C-8AF0-2CDB75CD1150}" type="pres">
      <dgm:prSet presAssocID="{2423B963-AFF0-48AE-814C-38FAB4B4E82D}" presName="parTxOnlySpace" presStyleCnt="0"/>
      <dgm:spPr/>
    </dgm:pt>
    <dgm:pt modelId="{5673F7AA-EEB7-4DC4-A766-280109675065}" type="pres">
      <dgm:prSet presAssocID="{F19BA10F-5F3B-435B-BCA1-25531FD3538C}" presName="parTxOnly" presStyleLbl="node1" presStyleIdx="4" presStyleCnt="6">
        <dgm:presLayoutVars>
          <dgm:chMax val="0"/>
          <dgm:chPref val="0"/>
          <dgm:bulletEnabled val="1"/>
        </dgm:presLayoutVars>
      </dgm:prSet>
      <dgm:spPr/>
      <dgm:t>
        <a:bodyPr/>
        <a:lstStyle/>
        <a:p>
          <a:endParaRPr lang="en-US"/>
        </a:p>
      </dgm:t>
    </dgm:pt>
    <dgm:pt modelId="{7C16975C-FEC6-437C-B067-42982DBC349B}" type="pres">
      <dgm:prSet presAssocID="{270417D2-CA46-4DED-8E08-AE1415E56D55}" presName="parTxOnlySpace" presStyleCnt="0"/>
      <dgm:spPr/>
    </dgm:pt>
    <dgm:pt modelId="{00855F92-40BC-49CA-B6C6-25B19489D284}" type="pres">
      <dgm:prSet presAssocID="{15631EF4-3951-4521-A2B4-1906675FFE55}" presName="parTxOnly" presStyleLbl="node1" presStyleIdx="5" presStyleCnt="6">
        <dgm:presLayoutVars>
          <dgm:chMax val="0"/>
          <dgm:chPref val="0"/>
          <dgm:bulletEnabled val="1"/>
        </dgm:presLayoutVars>
      </dgm:prSet>
      <dgm:spPr/>
      <dgm:t>
        <a:bodyPr/>
        <a:lstStyle/>
        <a:p>
          <a:endParaRPr lang="en-US"/>
        </a:p>
      </dgm:t>
    </dgm:pt>
  </dgm:ptLst>
  <dgm:cxnLst>
    <dgm:cxn modelId="{354CB2DC-042A-4CCE-ABCA-1152ECFDF595}" type="presOf" srcId="{E9C377ED-51CB-4BC3-A9C3-300DF718FB1C}" destId="{DB1084F7-0A97-473D-8580-E2E73CE66EA2}" srcOrd="0" destOrd="0" presId="urn:microsoft.com/office/officeart/2005/8/layout/chevron1"/>
    <dgm:cxn modelId="{0BA5EB74-63A5-418A-A9FD-9560ACBD2CC1}" srcId="{F40ED11B-D89A-4515-B305-2BADB9E6CEBA}" destId="{31E57B8C-A91E-4DA6-B795-F9F43103FF5E}" srcOrd="0" destOrd="0" parTransId="{2CAD951E-6CF4-493E-BB93-CAB8BB71B3D9}" sibTransId="{C7A312F3-2AFC-4C61-B649-12A2B919AC1C}"/>
    <dgm:cxn modelId="{74CFEEC1-704F-4C9C-8195-807A1D1D81E2}" type="presOf" srcId="{31E57B8C-A91E-4DA6-B795-F9F43103FF5E}" destId="{046CAC20-E998-40E7-9121-6ED0C50495A6}" srcOrd="0" destOrd="0" presId="urn:microsoft.com/office/officeart/2005/8/layout/chevron1"/>
    <dgm:cxn modelId="{FDB6EF65-5065-45D0-A780-958DF8BBDA75}" srcId="{F40ED11B-D89A-4515-B305-2BADB9E6CEBA}" destId="{F19BA10F-5F3B-435B-BCA1-25531FD3538C}" srcOrd="4" destOrd="0" parTransId="{550E197E-DD30-4E9C-9959-D3B8EA510F98}" sibTransId="{270417D2-CA46-4DED-8E08-AE1415E56D55}"/>
    <dgm:cxn modelId="{2176E904-5572-4F6A-ABF0-CA52E96E579A}" type="presOf" srcId="{C015C706-16BE-49C8-AE37-2A1D43DC01AC}" destId="{3C2EDD2A-78F0-4734-8FB5-40058C1CE5E4}" srcOrd="0" destOrd="0" presId="urn:microsoft.com/office/officeart/2005/8/layout/chevron1"/>
    <dgm:cxn modelId="{5A1F7C52-A20D-4001-AC7C-32303A5FF0A6}" srcId="{F40ED11B-D89A-4515-B305-2BADB9E6CEBA}" destId="{E9C377ED-51CB-4BC3-A9C3-300DF718FB1C}" srcOrd="2" destOrd="0" parTransId="{438B98E5-12C4-4245-A7FF-EBE2A2109D81}" sibTransId="{75BBD6FA-3F33-4ECD-B1F9-AF3E40E16EFB}"/>
    <dgm:cxn modelId="{8AF298C3-56FB-44BD-A2E3-FB4F784C2666}" srcId="{F40ED11B-D89A-4515-B305-2BADB9E6CEBA}" destId="{C015C706-16BE-49C8-AE37-2A1D43DC01AC}" srcOrd="1" destOrd="0" parTransId="{A7B588E7-1C19-4345-8C0E-354763A48D01}" sibTransId="{BFE54C23-1BB1-4FF2-87A6-C3FAB01C6734}"/>
    <dgm:cxn modelId="{B68FC3DA-FCBF-43A0-8AF4-ED1C461A155B}" type="presOf" srcId="{F19BA10F-5F3B-435B-BCA1-25531FD3538C}" destId="{5673F7AA-EEB7-4DC4-A766-280109675065}" srcOrd="0" destOrd="0" presId="urn:microsoft.com/office/officeart/2005/8/layout/chevron1"/>
    <dgm:cxn modelId="{ABEDFD84-FEAE-4810-83C3-DF4C4009D049}" srcId="{F40ED11B-D89A-4515-B305-2BADB9E6CEBA}" destId="{40DAD872-7CE6-491F-BEF8-74E3CB863BD6}" srcOrd="3" destOrd="0" parTransId="{EC15F884-59C4-4C9B-9FB1-2EECCF03515D}" sibTransId="{2423B963-AFF0-48AE-814C-38FAB4B4E82D}"/>
    <dgm:cxn modelId="{D9FEE127-A814-430B-B30A-B04CB844ADFA}" type="presOf" srcId="{F40ED11B-D89A-4515-B305-2BADB9E6CEBA}" destId="{C10E4D12-09EF-4A0D-9C84-DC45BD042949}" srcOrd="0" destOrd="0" presId="urn:microsoft.com/office/officeart/2005/8/layout/chevron1"/>
    <dgm:cxn modelId="{8EC44381-CAFF-4A63-B8D8-5D890C5685E4}" type="presOf" srcId="{15631EF4-3951-4521-A2B4-1906675FFE55}" destId="{00855F92-40BC-49CA-B6C6-25B19489D284}" srcOrd="0" destOrd="0" presId="urn:microsoft.com/office/officeart/2005/8/layout/chevron1"/>
    <dgm:cxn modelId="{0B8A2C07-0B8A-491D-B4AA-46EDFFBADECB}" type="presOf" srcId="{40DAD872-7CE6-491F-BEF8-74E3CB863BD6}" destId="{91B987BE-B0CF-43D1-B0A4-FAF070F5F76F}" srcOrd="0" destOrd="0" presId="urn:microsoft.com/office/officeart/2005/8/layout/chevron1"/>
    <dgm:cxn modelId="{479B276E-E614-4346-BEE9-5CC391CD0C6B}" srcId="{F40ED11B-D89A-4515-B305-2BADB9E6CEBA}" destId="{15631EF4-3951-4521-A2B4-1906675FFE55}" srcOrd="5" destOrd="0" parTransId="{F0728EE3-F99A-4374-9166-B491403A6094}" sibTransId="{E9A00249-2E3A-4CA7-9AF4-38B9FFD428F0}"/>
    <dgm:cxn modelId="{3AD85DB9-E3E0-4BD6-BF2E-FEA9FC53DEB3}" type="presParOf" srcId="{C10E4D12-09EF-4A0D-9C84-DC45BD042949}" destId="{046CAC20-E998-40E7-9121-6ED0C50495A6}" srcOrd="0" destOrd="0" presId="urn:microsoft.com/office/officeart/2005/8/layout/chevron1"/>
    <dgm:cxn modelId="{64A11D76-2791-44EB-BF33-EECB32BEAC70}" type="presParOf" srcId="{C10E4D12-09EF-4A0D-9C84-DC45BD042949}" destId="{347A7250-97F0-4617-A3FD-91F391E3CD4C}" srcOrd="1" destOrd="0" presId="urn:microsoft.com/office/officeart/2005/8/layout/chevron1"/>
    <dgm:cxn modelId="{C22E9CD3-6CAD-4F76-A97F-2B3CF57F29EE}" type="presParOf" srcId="{C10E4D12-09EF-4A0D-9C84-DC45BD042949}" destId="{3C2EDD2A-78F0-4734-8FB5-40058C1CE5E4}" srcOrd="2" destOrd="0" presId="urn:microsoft.com/office/officeart/2005/8/layout/chevron1"/>
    <dgm:cxn modelId="{74348CCC-19CF-43D6-A4AE-70CB78E17882}" type="presParOf" srcId="{C10E4D12-09EF-4A0D-9C84-DC45BD042949}" destId="{2793333D-98AD-46A2-AC08-D36D86698E37}" srcOrd="3" destOrd="0" presId="urn:microsoft.com/office/officeart/2005/8/layout/chevron1"/>
    <dgm:cxn modelId="{6E78F94D-5202-43C5-99A8-16C0FB20B13C}" type="presParOf" srcId="{C10E4D12-09EF-4A0D-9C84-DC45BD042949}" destId="{DB1084F7-0A97-473D-8580-E2E73CE66EA2}" srcOrd="4" destOrd="0" presId="urn:microsoft.com/office/officeart/2005/8/layout/chevron1"/>
    <dgm:cxn modelId="{7B160B31-FDF5-4DB7-A24F-401957ACA596}" type="presParOf" srcId="{C10E4D12-09EF-4A0D-9C84-DC45BD042949}" destId="{A7138ABD-07A1-4C5D-92F1-92D712207A63}" srcOrd="5" destOrd="0" presId="urn:microsoft.com/office/officeart/2005/8/layout/chevron1"/>
    <dgm:cxn modelId="{12C7D975-A262-4D26-98E3-A0633A38C97E}" type="presParOf" srcId="{C10E4D12-09EF-4A0D-9C84-DC45BD042949}" destId="{91B987BE-B0CF-43D1-B0A4-FAF070F5F76F}" srcOrd="6" destOrd="0" presId="urn:microsoft.com/office/officeart/2005/8/layout/chevron1"/>
    <dgm:cxn modelId="{1450BE79-BCC6-4C81-B10B-4C5C91F3A0E2}" type="presParOf" srcId="{C10E4D12-09EF-4A0D-9C84-DC45BD042949}" destId="{E5007FBA-64AB-459C-8AF0-2CDB75CD1150}" srcOrd="7" destOrd="0" presId="urn:microsoft.com/office/officeart/2005/8/layout/chevron1"/>
    <dgm:cxn modelId="{5DB6CF6E-D27D-4233-9212-A90849B4C241}" type="presParOf" srcId="{C10E4D12-09EF-4A0D-9C84-DC45BD042949}" destId="{5673F7AA-EEB7-4DC4-A766-280109675065}" srcOrd="8" destOrd="0" presId="urn:microsoft.com/office/officeart/2005/8/layout/chevron1"/>
    <dgm:cxn modelId="{04FF9F22-CAE7-4A55-A55B-BFF4956AD2CC}" type="presParOf" srcId="{C10E4D12-09EF-4A0D-9C84-DC45BD042949}" destId="{7C16975C-FEC6-437C-B067-42982DBC349B}" srcOrd="9" destOrd="0" presId="urn:microsoft.com/office/officeart/2005/8/layout/chevron1"/>
    <dgm:cxn modelId="{BDD6DF89-A31C-4B5C-96F5-2099D1F05E02}" type="presParOf" srcId="{C10E4D12-09EF-4A0D-9C84-DC45BD042949}" destId="{00855F92-40BC-49CA-B6C6-25B19489D284}"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0ED11B-D89A-4515-B305-2BADB9E6CEBA}" type="doc">
      <dgm:prSet loTypeId="urn:microsoft.com/office/officeart/2005/8/layout/chevron1" loCatId="process" qsTypeId="urn:microsoft.com/office/officeart/2005/8/quickstyle/simple2" qsCatId="simple" csTypeId="urn:microsoft.com/office/officeart/2005/8/colors/accent1_2" csCatId="accent1" phldr="1"/>
      <dgm:spPr/>
    </dgm:pt>
    <dgm:pt modelId="{2D120974-2E69-4D5B-B431-512EE7C12BA2}">
      <dgm:prSet phldrT="[Text]" custT="1"/>
      <dgm:spPr/>
      <dgm:t>
        <a:bodyPr/>
        <a:lstStyle/>
        <a:p>
          <a:r>
            <a:rPr lang="en-US" sz="1600" b="1" dirty="0" smtClean="0"/>
            <a:t>Subject</a:t>
          </a:r>
          <a:endParaRPr lang="en-US" sz="1600" b="1" dirty="0"/>
        </a:p>
      </dgm:t>
    </dgm:pt>
    <dgm:pt modelId="{0195B33E-F634-431F-84F0-64192922FA44}" type="parTrans" cxnId="{185E5775-D275-445C-BE3A-62155755656E}">
      <dgm:prSet/>
      <dgm:spPr/>
      <dgm:t>
        <a:bodyPr/>
        <a:lstStyle/>
        <a:p>
          <a:endParaRPr lang="en-US" sz="2400"/>
        </a:p>
      </dgm:t>
    </dgm:pt>
    <dgm:pt modelId="{EB0D5BD1-AF36-465C-A8D9-30E50CFB6021}" type="sibTrans" cxnId="{185E5775-D275-445C-BE3A-62155755656E}">
      <dgm:prSet/>
      <dgm:spPr/>
      <dgm:t>
        <a:bodyPr/>
        <a:lstStyle/>
        <a:p>
          <a:endParaRPr lang="en-US" sz="2400"/>
        </a:p>
      </dgm:t>
    </dgm:pt>
    <dgm:pt modelId="{E9C377ED-51CB-4BC3-A9C3-300DF718FB1C}">
      <dgm:prSet phldrT="[Text]" custT="1"/>
      <dgm:spPr/>
      <dgm:t>
        <a:bodyPr/>
        <a:lstStyle/>
        <a:p>
          <a:r>
            <a:rPr lang="en-US" sz="1600" b="1" dirty="0" smtClean="0"/>
            <a:t>Claims</a:t>
          </a:r>
          <a:endParaRPr lang="en-US" sz="1600" b="1" dirty="0"/>
        </a:p>
      </dgm:t>
    </dgm:pt>
    <dgm:pt modelId="{438B98E5-12C4-4245-A7FF-EBE2A2109D81}" type="parTrans" cxnId="{5A1F7C52-A20D-4001-AC7C-32303A5FF0A6}">
      <dgm:prSet/>
      <dgm:spPr/>
      <dgm:t>
        <a:bodyPr/>
        <a:lstStyle/>
        <a:p>
          <a:endParaRPr lang="en-US" sz="2400"/>
        </a:p>
      </dgm:t>
    </dgm:pt>
    <dgm:pt modelId="{75BBD6FA-3F33-4ECD-B1F9-AF3E40E16EFB}" type="sibTrans" cxnId="{5A1F7C52-A20D-4001-AC7C-32303A5FF0A6}">
      <dgm:prSet/>
      <dgm:spPr/>
      <dgm:t>
        <a:bodyPr/>
        <a:lstStyle/>
        <a:p>
          <a:endParaRPr lang="en-US" sz="2400"/>
        </a:p>
      </dgm:t>
    </dgm:pt>
    <dgm:pt modelId="{5C235928-C3E6-4644-BAF9-C8E5FD7FA8AD}">
      <dgm:prSet phldrT="[Text]" custT="1"/>
      <dgm:spPr/>
      <dgm:t>
        <a:bodyPr/>
        <a:lstStyle/>
        <a:p>
          <a:r>
            <a:rPr lang="en-US" sz="1600" b="1" dirty="0" smtClean="0"/>
            <a:t>Targets</a:t>
          </a:r>
          <a:endParaRPr lang="en-US" sz="1600" b="1" dirty="0"/>
        </a:p>
      </dgm:t>
    </dgm:pt>
    <dgm:pt modelId="{277AC6B3-16FF-422D-A529-DAE28E5E1E3B}" type="parTrans" cxnId="{B1B9BFA0-44DB-4FE8-A52D-CB03C31D5242}">
      <dgm:prSet/>
      <dgm:spPr/>
      <dgm:t>
        <a:bodyPr/>
        <a:lstStyle/>
        <a:p>
          <a:endParaRPr lang="en-US" sz="2400"/>
        </a:p>
      </dgm:t>
    </dgm:pt>
    <dgm:pt modelId="{79BAAAA5-F3E4-4218-9AE0-9A61A6A98CA0}" type="sibTrans" cxnId="{B1B9BFA0-44DB-4FE8-A52D-CB03C31D5242}">
      <dgm:prSet/>
      <dgm:spPr/>
      <dgm:t>
        <a:bodyPr/>
        <a:lstStyle/>
        <a:p>
          <a:endParaRPr lang="en-US" sz="2400"/>
        </a:p>
      </dgm:t>
    </dgm:pt>
    <dgm:pt modelId="{C10E4D12-09EF-4A0D-9C84-DC45BD042949}" type="pres">
      <dgm:prSet presAssocID="{F40ED11B-D89A-4515-B305-2BADB9E6CEBA}" presName="Name0" presStyleCnt="0">
        <dgm:presLayoutVars>
          <dgm:dir/>
          <dgm:animLvl val="lvl"/>
          <dgm:resizeHandles val="exact"/>
        </dgm:presLayoutVars>
      </dgm:prSet>
      <dgm:spPr/>
    </dgm:pt>
    <dgm:pt modelId="{4C341C17-C9BF-4ACE-AEFF-430C1506653D}" type="pres">
      <dgm:prSet presAssocID="{2D120974-2E69-4D5B-B431-512EE7C12BA2}" presName="parTxOnly" presStyleLbl="node1" presStyleIdx="0" presStyleCnt="3" custScaleX="33057" custLinFactNeighborX="-40488" custLinFactNeighborY="-2019">
        <dgm:presLayoutVars>
          <dgm:chMax val="0"/>
          <dgm:chPref val="0"/>
          <dgm:bulletEnabled val="1"/>
        </dgm:presLayoutVars>
      </dgm:prSet>
      <dgm:spPr/>
      <dgm:t>
        <a:bodyPr/>
        <a:lstStyle/>
        <a:p>
          <a:endParaRPr lang="en-US"/>
        </a:p>
      </dgm:t>
    </dgm:pt>
    <dgm:pt modelId="{E045B89E-3F45-43D5-B388-A48339F74A47}" type="pres">
      <dgm:prSet presAssocID="{EB0D5BD1-AF36-465C-A8D9-30E50CFB6021}" presName="parTxOnlySpace" presStyleCnt="0"/>
      <dgm:spPr/>
    </dgm:pt>
    <dgm:pt modelId="{DB1084F7-0A97-473D-8580-E2E73CE66EA2}" type="pres">
      <dgm:prSet presAssocID="{E9C377ED-51CB-4BC3-A9C3-300DF718FB1C}" presName="parTxOnly" presStyleLbl="node1" presStyleIdx="1" presStyleCnt="3" custScaleX="30933" custLinFactNeighborX="33667" custLinFactNeighborY="-2019">
        <dgm:presLayoutVars>
          <dgm:chMax val="0"/>
          <dgm:chPref val="0"/>
          <dgm:bulletEnabled val="1"/>
        </dgm:presLayoutVars>
      </dgm:prSet>
      <dgm:spPr/>
      <dgm:t>
        <a:bodyPr/>
        <a:lstStyle/>
        <a:p>
          <a:endParaRPr lang="en-US"/>
        </a:p>
      </dgm:t>
    </dgm:pt>
    <dgm:pt modelId="{31F48102-89EA-46EC-9369-7564964AFCC9}" type="pres">
      <dgm:prSet presAssocID="{75BBD6FA-3F33-4ECD-B1F9-AF3E40E16EFB}" presName="parTxOnlySpace" presStyleCnt="0"/>
      <dgm:spPr/>
    </dgm:pt>
    <dgm:pt modelId="{7648FD67-8A23-4310-8481-C0400234D7DC}" type="pres">
      <dgm:prSet presAssocID="{5C235928-C3E6-4644-BAF9-C8E5FD7FA8AD}" presName="parTxOnly" presStyleLbl="node1" presStyleIdx="2" presStyleCnt="3" custScaleX="29033" custLinFactX="386" custLinFactNeighborX="100000" custLinFactNeighborY="-2019">
        <dgm:presLayoutVars>
          <dgm:chMax val="0"/>
          <dgm:chPref val="0"/>
          <dgm:bulletEnabled val="1"/>
        </dgm:presLayoutVars>
      </dgm:prSet>
      <dgm:spPr/>
      <dgm:t>
        <a:bodyPr/>
        <a:lstStyle/>
        <a:p>
          <a:endParaRPr lang="en-US"/>
        </a:p>
      </dgm:t>
    </dgm:pt>
  </dgm:ptLst>
  <dgm:cxnLst>
    <dgm:cxn modelId="{0010E515-8596-4AEE-8E3C-1E40FCDAE5D7}" type="presOf" srcId="{5C235928-C3E6-4644-BAF9-C8E5FD7FA8AD}" destId="{7648FD67-8A23-4310-8481-C0400234D7DC}" srcOrd="0" destOrd="0" presId="urn:microsoft.com/office/officeart/2005/8/layout/chevron1"/>
    <dgm:cxn modelId="{B1B9BFA0-44DB-4FE8-A52D-CB03C31D5242}" srcId="{F40ED11B-D89A-4515-B305-2BADB9E6CEBA}" destId="{5C235928-C3E6-4644-BAF9-C8E5FD7FA8AD}" srcOrd="2" destOrd="0" parTransId="{277AC6B3-16FF-422D-A529-DAE28E5E1E3B}" sibTransId="{79BAAAA5-F3E4-4218-9AE0-9A61A6A98CA0}"/>
    <dgm:cxn modelId="{5A1F7C52-A20D-4001-AC7C-32303A5FF0A6}" srcId="{F40ED11B-D89A-4515-B305-2BADB9E6CEBA}" destId="{E9C377ED-51CB-4BC3-A9C3-300DF718FB1C}" srcOrd="1" destOrd="0" parTransId="{438B98E5-12C4-4245-A7FF-EBE2A2109D81}" sibTransId="{75BBD6FA-3F33-4ECD-B1F9-AF3E40E16EFB}"/>
    <dgm:cxn modelId="{491707F6-D424-4777-8A35-3B6B9D02225A}" type="presOf" srcId="{E9C377ED-51CB-4BC3-A9C3-300DF718FB1C}" destId="{DB1084F7-0A97-473D-8580-E2E73CE66EA2}" srcOrd="0" destOrd="0" presId="urn:microsoft.com/office/officeart/2005/8/layout/chevron1"/>
    <dgm:cxn modelId="{FF5ABC2B-8303-45D2-A41B-9935E1C2B626}" type="presOf" srcId="{2D120974-2E69-4D5B-B431-512EE7C12BA2}" destId="{4C341C17-C9BF-4ACE-AEFF-430C1506653D}" srcOrd="0" destOrd="0" presId="urn:microsoft.com/office/officeart/2005/8/layout/chevron1"/>
    <dgm:cxn modelId="{185E5775-D275-445C-BE3A-62155755656E}" srcId="{F40ED11B-D89A-4515-B305-2BADB9E6CEBA}" destId="{2D120974-2E69-4D5B-B431-512EE7C12BA2}" srcOrd="0" destOrd="0" parTransId="{0195B33E-F634-431F-84F0-64192922FA44}" sibTransId="{EB0D5BD1-AF36-465C-A8D9-30E50CFB6021}"/>
    <dgm:cxn modelId="{D7DAA369-84CA-4180-9EC4-A3BA7F069D63}" type="presOf" srcId="{F40ED11B-D89A-4515-B305-2BADB9E6CEBA}" destId="{C10E4D12-09EF-4A0D-9C84-DC45BD042949}" srcOrd="0" destOrd="0" presId="urn:microsoft.com/office/officeart/2005/8/layout/chevron1"/>
    <dgm:cxn modelId="{ABD1F507-78F7-43B2-BA05-F9A79682DDA6}" type="presParOf" srcId="{C10E4D12-09EF-4A0D-9C84-DC45BD042949}" destId="{4C341C17-C9BF-4ACE-AEFF-430C1506653D}" srcOrd="0" destOrd="0" presId="urn:microsoft.com/office/officeart/2005/8/layout/chevron1"/>
    <dgm:cxn modelId="{CC071B22-1F78-45F6-8C8B-EC1E9B5988FF}" type="presParOf" srcId="{C10E4D12-09EF-4A0D-9C84-DC45BD042949}" destId="{E045B89E-3F45-43D5-B388-A48339F74A47}" srcOrd="1" destOrd="0" presId="urn:microsoft.com/office/officeart/2005/8/layout/chevron1"/>
    <dgm:cxn modelId="{D253D3D2-021F-4BE6-88E5-C4137EC44178}" type="presParOf" srcId="{C10E4D12-09EF-4A0D-9C84-DC45BD042949}" destId="{DB1084F7-0A97-473D-8580-E2E73CE66EA2}" srcOrd="2" destOrd="0" presId="urn:microsoft.com/office/officeart/2005/8/layout/chevron1"/>
    <dgm:cxn modelId="{FB9F34C0-A3CE-4DA2-9BBD-64D28379CBDA}" type="presParOf" srcId="{C10E4D12-09EF-4A0D-9C84-DC45BD042949}" destId="{31F48102-89EA-46EC-9369-7564964AFCC9}" srcOrd="3" destOrd="0" presId="urn:microsoft.com/office/officeart/2005/8/layout/chevron1"/>
    <dgm:cxn modelId="{0E07D20C-E499-4254-A9BD-C769F03E70A0}" type="presParOf" srcId="{C10E4D12-09EF-4A0D-9C84-DC45BD042949}" destId="{7648FD67-8A23-4310-8481-C0400234D7DC}"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0ED11B-D89A-4515-B305-2BADB9E6CEBA}" type="doc">
      <dgm:prSet loTypeId="urn:microsoft.com/office/officeart/2005/8/layout/chevron1" loCatId="process" qsTypeId="urn:microsoft.com/office/officeart/2005/8/quickstyle/simple2" qsCatId="simple" csTypeId="urn:microsoft.com/office/officeart/2005/8/colors/accent1_2" csCatId="accent1" phldr="1"/>
      <dgm:spPr/>
    </dgm:pt>
    <dgm:pt modelId="{2D120974-2E69-4D5B-B431-512EE7C12BA2}">
      <dgm:prSet phldrT="[Text]"/>
      <dgm:spPr/>
      <dgm:t>
        <a:bodyPr/>
        <a:lstStyle/>
        <a:p>
          <a:r>
            <a:rPr lang="en-US" b="1" dirty="0" smtClean="0"/>
            <a:t>Current Administration</a:t>
          </a:r>
          <a:endParaRPr lang="en-US" b="1" dirty="0"/>
        </a:p>
      </dgm:t>
    </dgm:pt>
    <dgm:pt modelId="{0195B33E-F634-431F-84F0-64192922FA44}" type="parTrans" cxnId="{185E5775-D275-445C-BE3A-62155755656E}">
      <dgm:prSet/>
      <dgm:spPr/>
      <dgm:t>
        <a:bodyPr/>
        <a:lstStyle/>
        <a:p>
          <a:endParaRPr lang="en-US"/>
        </a:p>
      </dgm:t>
    </dgm:pt>
    <dgm:pt modelId="{EB0D5BD1-AF36-465C-A8D9-30E50CFB6021}" type="sibTrans" cxnId="{185E5775-D275-445C-BE3A-62155755656E}">
      <dgm:prSet/>
      <dgm:spPr/>
      <dgm:t>
        <a:bodyPr/>
        <a:lstStyle/>
        <a:p>
          <a:endParaRPr lang="en-US"/>
        </a:p>
      </dgm:t>
    </dgm:pt>
    <dgm:pt modelId="{E9C377ED-51CB-4BC3-A9C3-300DF718FB1C}">
      <dgm:prSet phldrT="[Text]"/>
      <dgm:spPr/>
      <dgm:t>
        <a:bodyPr/>
        <a:lstStyle/>
        <a:p>
          <a:r>
            <a:rPr lang="en-US" b="1" dirty="0" smtClean="0"/>
            <a:t>Trend</a:t>
          </a:r>
          <a:endParaRPr lang="en-US" b="1" dirty="0"/>
        </a:p>
      </dgm:t>
    </dgm:pt>
    <dgm:pt modelId="{438B98E5-12C4-4245-A7FF-EBE2A2109D81}" type="parTrans" cxnId="{5A1F7C52-A20D-4001-AC7C-32303A5FF0A6}">
      <dgm:prSet/>
      <dgm:spPr/>
      <dgm:t>
        <a:bodyPr/>
        <a:lstStyle/>
        <a:p>
          <a:endParaRPr lang="en-US"/>
        </a:p>
      </dgm:t>
    </dgm:pt>
    <dgm:pt modelId="{75BBD6FA-3F33-4ECD-B1F9-AF3E40E16EFB}" type="sibTrans" cxnId="{5A1F7C52-A20D-4001-AC7C-32303A5FF0A6}">
      <dgm:prSet/>
      <dgm:spPr/>
      <dgm:t>
        <a:bodyPr/>
        <a:lstStyle/>
        <a:p>
          <a:endParaRPr lang="en-US"/>
        </a:p>
      </dgm:t>
    </dgm:pt>
    <dgm:pt modelId="{C10E4D12-09EF-4A0D-9C84-DC45BD042949}" type="pres">
      <dgm:prSet presAssocID="{F40ED11B-D89A-4515-B305-2BADB9E6CEBA}" presName="Name0" presStyleCnt="0">
        <dgm:presLayoutVars>
          <dgm:dir/>
          <dgm:animLvl val="lvl"/>
          <dgm:resizeHandles val="exact"/>
        </dgm:presLayoutVars>
      </dgm:prSet>
      <dgm:spPr/>
    </dgm:pt>
    <dgm:pt modelId="{4C341C17-C9BF-4ACE-AEFF-430C1506653D}" type="pres">
      <dgm:prSet presAssocID="{2D120974-2E69-4D5B-B431-512EE7C12BA2}" presName="parTxOnly" presStyleLbl="node1" presStyleIdx="0" presStyleCnt="2">
        <dgm:presLayoutVars>
          <dgm:chMax val="0"/>
          <dgm:chPref val="0"/>
          <dgm:bulletEnabled val="1"/>
        </dgm:presLayoutVars>
      </dgm:prSet>
      <dgm:spPr/>
      <dgm:t>
        <a:bodyPr/>
        <a:lstStyle/>
        <a:p>
          <a:endParaRPr lang="en-US"/>
        </a:p>
      </dgm:t>
    </dgm:pt>
    <dgm:pt modelId="{E045B89E-3F45-43D5-B388-A48339F74A47}" type="pres">
      <dgm:prSet presAssocID="{EB0D5BD1-AF36-465C-A8D9-30E50CFB6021}" presName="parTxOnlySpace" presStyleCnt="0"/>
      <dgm:spPr/>
    </dgm:pt>
    <dgm:pt modelId="{DB1084F7-0A97-473D-8580-E2E73CE66EA2}" type="pres">
      <dgm:prSet presAssocID="{E9C377ED-51CB-4BC3-A9C3-300DF718FB1C}" presName="parTxOnly" presStyleLbl="node1" presStyleIdx="1" presStyleCnt="2">
        <dgm:presLayoutVars>
          <dgm:chMax val="0"/>
          <dgm:chPref val="0"/>
          <dgm:bulletEnabled val="1"/>
        </dgm:presLayoutVars>
      </dgm:prSet>
      <dgm:spPr/>
      <dgm:t>
        <a:bodyPr/>
        <a:lstStyle/>
        <a:p>
          <a:endParaRPr lang="en-US"/>
        </a:p>
      </dgm:t>
    </dgm:pt>
  </dgm:ptLst>
  <dgm:cxnLst>
    <dgm:cxn modelId="{5A1F7C52-A20D-4001-AC7C-32303A5FF0A6}" srcId="{F40ED11B-D89A-4515-B305-2BADB9E6CEBA}" destId="{E9C377ED-51CB-4BC3-A9C3-300DF718FB1C}" srcOrd="1" destOrd="0" parTransId="{438B98E5-12C4-4245-A7FF-EBE2A2109D81}" sibTransId="{75BBD6FA-3F33-4ECD-B1F9-AF3E40E16EFB}"/>
    <dgm:cxn modelId="{D3E85509-4BE7-439C-BFDB-C8EBFF83A1BF}" type="presOf" srcId="{F40ED11B-D89A-4515-B305-2BADB9E6CEBA}" destId="{C10E4D12-09EF-4A0D-9C84-DC45BD042949}" srcOrd="0" destOrd="0" presId="urn:microsoft.com/office/officeart/2005/8/layout/chevron1"/>
    <dgm:cxn modelId="{3EDB47F8-DCB1-4C4C-AFA3-822D72028CCA}" type="presOf" srcId="{2D120974-2E69-4D5B-B431-512EE7C12BA2}" destId="{4C341C17-C9BF-4ACE-AEFF-430C1506653D}" srcOrd="0" destOrd="0" presId="urn:microsoft.com/office/officeart/2005/8/layout/chevron1"/>
    <dgm:cxn modelId="{110352A3-8C0A-46FD-BBCD-6DA893474A0E}" type="presOf" srcId="{E9C377ED-51CB-4BC3-A9C3-300DF718FB1C}" destId="{DB1084F7-0A97-473D-8580-E2E73CE66EA2}" srcOrd="0" destOrd="0" presId="urn:microsoft.com/office/officeart/2005/8/layout/chevron1"/>
    <dgm:cxn modelId="{185E5775-D275-445C-BE3A-62155755656E}" srcId="{F40ED11B-D89A-4515-B305-2BADB9E6CEBA}" destId="{2D120974-2E69-4D5B-B431-512EE7C12BA2}" srcOrd="0" destOrd="0" parTransId="{0195B33E-F634-431F-84F0-64192922FA44}" sibTransId="{EB0D5BD1-AF36-465C-A8D9-30E50CFB6021}"/>
    <dgm:cxn modelId="{9CCBC2DD-6041-4E80-A8B7-8CBD282D378E}" type="presParOf" srcId="{C10E4D12-09EF-4A0D-9C84-DC45BD042949}" destId="{4C341C17-C9BF-4ACE-AEFF-430C1506653D}" srcOrd="0" destOrd="0" presId="urn:microsoft.com/office/officeart/2005/8/layout/chevron1"/>
    <dgm:cxn modelId="{45C7DD85-FD34-4BA5-9B59-E00F36BE5BD1}" type="presParOf" srcId="{C10E4D12-09EF-4A0D-9C84-DC45BD042949}" destId="{E045B89E-3F45-43D5-B388-A48339F74A47}" srcOrd="1" destOrd="0" presId="urn:microsoft.com/office/officeart/2005/8/layout/chevron1"/>
    <dgm:cxn modelId="{B674ABF8-FEF6-4C3E-B68D-849A6F3172B2}" type="presParOf" srcId="{C10E4D12-09EF-4A0D-9C84-DC45BD042949}" destId="{DB1084F7-0A97-473D-8580-E2E73CE66EA2}" srcOrd="2"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CAC20-E998-40E7-9121-6ED0C50495A6}">
      <dsp:nvSpPr>
        <dsp:cNvPr id="0" name=""/>
        <dsp:cNvSpPr/>
      </dsp:nvSpPr>
      <dsp:spPr>
        <a:xfrm>
          <a:off x="3906" y="486420"/>
          <a:ext cx="1453306" cy="581322"/>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smtClean="0"/>
            <a:t>Complex Area</a:t>
          </a:r>
          <a:endParaRPr lang="en-US" sz="1400" b="1" kern="1200" dirty="0"/>
        </a:p>
      </dsp:txBody>
      <dsp:txXfrm>
        <a:off x="294567" y="486420"/>
        <a:ext cx="871984" cy="581322"/>
      </dsp:txXfrm>
    </dsp:sp>
    <dsp:sp modelId="{3C2EDD2A-78F0-4734-8FB5-40058C1CE5E4}">
      <dsp:nvSpPr>
        <dsp:cNvPr id="0" name=""/>
        <dsp:cNvSpPr/>
      </dsp:nvSpPr>
      <dsp:spPr>
        <a:xfrm>
          <a:off x="1311882" y="486420"/>
          <a:ext cx="1453306" cy="581322"/>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smtClean="0"/>
            <a:t>Complex</a:t>
          </a:r>
          <a:endParaRPr lang="en-US" sz="1400" b="1" kern="1200" dirty="0"/>
        </a:p>
      </dsp:txBody>
      <dsp:txXfrm>
        <a:off x="1602543" y="486420"/>
        <a:ext cx="871984" cy="581322"/>
      </dsp:txXfrm>
    </dsp:sp>
    <dsp:sp modelId="{DB1084F7-0A97-473D-8580-E2E73CE66EA2}">
      <dsp:nvSpPr>
        <dsp:cNvPr id="0" name=""/>
        <dsp:cNvSpPr/>
      </dsp:nvSpPr>
      <dsp:spPr>
        <a:xfrm>
          <a:off x="2619858" y="486420"/>
          <a:ext cx="1453306" cy="581322"/>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smtClean="0"/>
            <a:t>School</a:t>
          </a:r>
          <a:endParaRPr lang="en-US" sz="1400" b="1" kern="1200" dirty="0"/>
        </a:p>
      </dsp:txBody>
      <dsp:txXfrm>
        <a:off x="2910519" y="486420"/>
        <a:ext cx="871984" cy="581322"/>
      </dsp:txXfrm>
    </dsp:sp>
    <dsp:sp modelId="{91B987BE-B0CF-43D1-B0A4-FAF070F5F76F}">
      <dsp:nvSpPr>
        <dsp:cNvPr id="0" name=""/>
        <dsp:cNvSpPr/>
      </dsp:nvSpPr>
      <dsp:spPr>
        <a:xfrm>
          <a:off x="3927834" y="486420"/>
          <a:ext cx="1453306" cy="581322"/>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smtClean="0"/>
            <a:t>Teacher</a:t>
          </a:r>
          <a:endParaRPr lang="en-US" sz="1400" b="1" kern="1200" dirty="0"/>
        </a:p>
      </dsp:txBody>
      <dsp:txXfrm>
        <a:off x="4218495" y="486420"/>
        <a:ext cx="871984" cy="581322"/>
      </dsp:txXfrm>
    </dsp:sp>
    <dsp:sp modelId="{5673F7AA-EEB7-4DC4-A766-280109675065}">
      <dsp:nvSpPr>
        <dsp:cNvPr id="0" name=""/>
        <dsp:cNvSpPr/>
      </dsp:nvSpPr>
      <dsp:spPr>
        <a:xfrm>
          <a:off x="5235810" y="486420"/>
          <a:ext cx="1453306" cy="581322"/>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smtClean="0"/>
            <a:t>Roster</a:t>
          </a:r>
          <a:endParaRPr lang="en-US" sz="1400" b="1" kern="1200" dirty="0"/>
        </a:p>
      </dsp:txBody>
      <dsp:txXfrm>
        <a:off x="5526471" y="486420"/>
        <a:ext cx="871984" cy="581322"/>
      </dsp:txXfrm>
    </dsp:sp>
    <dsp:sp modelId="{00855F92-40BC-49CA-B6C6-25B19489D284}">
      <dsp:nvSpPr>
        <dsp:cNvPr id="0" name=""/>
        <dsp:cNvSpPr/>
      </dsp:nvSpPr>
      <dsp:spPr>
        <a:xfrm>
          <a:off x="6543786" y="486420"/>
          <a:ext cx="1453306" cy="581322"/>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smtClean="0"/>
            <a:t>Student</a:t>
          </a:r>
          <a:endParaRPr lang="en-US" sz="1400" b="1" kern="1200" dirty="0"/>
        </a:p>
      </dsp:txBody>
      <dsp:txXfrm>
        <a:off x="6834447" y="486420"/>
        <a:ext cx="871984" cy="5813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41C17-C9BF-4ACE-AEFF-430C1506653D}">
      <dsp:nvSpPr>
        <dsp:cNvPr id="0" name=""/>
        <dsp:cNvSpPr/>
      </dsp:nvSpPr>
      <dsp:spPr>
        <a:xfrm>
          <a:off x="503254" y="0"/>
          <a:ext cx="1753275" cy="595810"/>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smtClean="0"/>
            <a:t>Subject</a:t>
          </a:r>
          <a:endParaRPr lang="en-US" sz="1600" b="1" kern="1200" dirty="0"/>
        </a:p>
      </dsp:txBody>
      <dsp:txXfrm>
        <a:off x="801159" y="0"/>
        <a:ext cx="1157465" cy="595810"/>
      </dsp:txXfrm>
    </dsp:sp>
    <dsp:sp modelId="{DB1084F7-0A97-473D-8580-E2E73CE66EA2}">
      <dsp:nvSpPr>
        <dsp:cNvPr id="0" name=""/>
        <dsp:cNvSpPr/>
      </dsp:nvSpPr>
      <dsp:spPr>
        <a:xfrm>
          <a:off x="2119453" y="0"/>
          <a:ext cx="1640622" cy="595810"/>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smtClean="0"/>
            <a:t>Claims</a:t>
          </a:r>
          <a:endParaRPr lang="en-US" sz="1600" b="1" kern="1200" dirty="0"/>
        </a:p>
      </dsp:txBody>
      <dsp:txXfrm>
        <a:off x="2417358" y="0"/>
        <a:ext cx="1044812" cy="595810"/>
      </dsp:txXfrm>
    </dsp:sp>
    <dsp:sp modelId="{7648FD67-8A23-4310-8481-C0400234D7DC}">
      <dsp:nvSpPr>
        <dsp:cNvPr id="0" name=""/>
        <dsp:cNvSpPr/>
      </dsp:nvSpPr>
      <dsp:spPr>
        <a:xfrm>
          <a:off x="3601985" y="0"/>
          <a:ext cx="1539850" cy="595810"/>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smtClean="0"/>
            <a:t>Targets</a:t>
          </a:r>
          <a:endParaRPr lang="en-US" sz="1600" b="1" kern="1200" dirty="0"/>
        </a:p>
      </dsp:txBody>
      <dsp:txXfrm>
        <a:off x="3899890" y="0"/>
        <a:ext cx="944040" cy="5958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41C17-C9BF-4ACE-AEFF-430C1506653D}">
      <dsp:nvSpPr>
        <dsp:cNvPr id="0" name=""/>
        <dsp:cNvSpPr/>
      </dsp:nvSpPr>
      <dsp:spPr>
        <a:xfrm>
          <a:off x="3348" y="0"/>
          <a:ext cx="2001738" cy="533400"/>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b="1" kern="1200" dirty="0" smtClean="0"/>
            <a:t>Current Administration</a:t>
          </a:r>
          <a:endParaRPr lang="en-US" sz="1500" b="1" kern="1200" dirty="0"/>
        </a:p>
      </dsp:txBody>
      <dsp:txXfrm>
        <a:off x="270048" y="0"/>
        <a:ext cx="1468338" cy="533400"/>
      </dsp:txXfrm>
    </dsp:sp>
    <dsp:sp modelId="{DB1084F7-0A97-473D-8580-E2E73CE66EA2}">
      <dsp:nvSpPr>
        <dsp:cNvPr id="0" name=""/>
        <dsp:cNvSpPr/>
      </dsp:nvSpPr>
      <dsp:spPr>
        <a:xfrm>
          <a:off x="1804913" y="0"/>
          <a:ext cx="2001738" cy="533400"/>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b="1" kern="1200" dirty="0" smtClean="0"/>
            <a:t>Trend</a:t>
          </a:r>
          <a:endParaRPr lang="en-US" sz="1500" b="1" kern="1200" dirty="0"/>
        </a:p>
      </dsp:txBody>
      <dsp:txXfrm>
        <a:off x="2071613" y="0"/>
        <a:ext cx="1468338" cy="5334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2" y="1"/>
            <a:ext cx="3043980" cy="327017"/>
          </a:xfrm>
          <a:prstGeom prst="rect">
            <a:avLst/>
          </a:prstGeom>
          <a:noFill/>
          <a:ln w="9525">
            <a:noFill/>
            <a:miter lim="800000"/>
            <a:headEnd/>
            <a:tailEnd/>
          </a:ln>
        </p:spPr>
        <p:txBody>
          <a:bodyPr vert="horz" wrap="square" lIns="93606" tIns="46800" rIns="93606" bIns="46800"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3" name="Rectangle 3"/>
          <p:cNvSpPr>
            <a:spLocks noGrp="1" noChangeArrowheads="1"/>
          </p:cNvSpPr>
          <p:nvPr>
            <p:ph type="dt" sz="quarter" idx="1"/>
          </p:nvPr>
        </p:nvSpPr>
        <p:spPr bwMode="auto">
          <a:xfrm>
            <a:off x="3979122" y="1"/>
            <a:ext cx="3043980" cy="327017"/>
          </a:xfrm>
          <a:prstGeom prst="rect">
            <a:avLst/>
          </a:prstGeom>
          <a:noFill/>
          <a:ln w="9525">
            <a:noFill/>
            <a:miter lim="800000"/>
            <a:headEnd/>
            <a:tailEnd/>
          </a:ln>
        </p:spPr>
        <p:txBody>
          <a:bodyPr vert="horz" wrap="square" lIns="93606" tIns="46800" rIns="93606" bIns="46800"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20484" name="Rectangle 4"/>
          <p:cNvSpPr>
            <a:spLocks noGrp="1" noChangeArrowheads="1"/>
          </p:cNvSpPr>
          <p:nvPr>
            <p:ph type="ftr" sz="quarter" idx="2"/>
          </p:nvPr>
        </p:nvSpPr>
        <p:spPr bwMode="auto">
          <a:xfrm>
            <a:off x="2" y="9036585"/>
            <a:ext cx="3043980" cy="272516"/>
          </a:xfrm>
          <a:prstGeom prst="rect">
            <a:avLst/>
          </a:prstGeom>
          <a:noFill/>
          <a:ln w="9525">
            <a:noFill/>
            <a:miter lim="800000"/>
            <a:headEnd/>
            <a:tailEnd/>
          </a:ln>
        </p:spPr>
        <p:txBody>
          <a:bodyPr vert="horz" wrap="square" lIns="93606" tIns="46800" rIns="93606" bIns="46800"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5" name="Rectangle 5"/>
          <p:cNvSpPr>
            <a:spLocks noGrp="1" noChangeArrowheads="1"/>
          </p:cNvSpPr>
          <p:nvPr>
            <p:ph type="sldNum" sz="quarter" idx="3"/>
          </p:nvPr>
        </p:nvSpPr>
        <p:spPr bwMode="auto">
          <a:xfrm>
            <a:off x="3979122" y="9036585"/>
            <a:ext cx="3043980" cy="272516"/>
          </a:xfrm>
          <a:prstGeom prst="rect">
            <a:avLst/>
          </a:prstGeom>
          <a:noFill/>
          <a:ln w="9525">
            <a:noFill/>
            <a:miter lim="800000"/>
            <a:headEnd/>
            <a:tailEnd/>
          </a:ln>
        </p:spPr>
        <p:txBody>
          <a:bodyPr vert="horz" wrap="square" lIns="93606" tIns="46800" rIns="93606" bIns="46800"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7BCAE3DC-170E-4613-A0CC-4BE6EC59C3DC}" type="slidenum">
              <a:rPr lang="en-US"/>
              <a:pPr>
                <a:defRPr/>
              </a:pPr>
              <a:t>‹#›</a:t>
            </a:fld>
            <a:endParaRPr lang="en-US" dirty="0"/>
          </a:p>
        </p:txBody>
      </p:sp>
    </p:spTree>
    <p:extLst>
      <p:ext uri="{BB962C8B-B14F-4D97-AF65-F5344CB8AC3E}">
        <p14:creationId xmlns:p14="http://schemas.microsoft.com/office/powerpoint/2010/main" val="240476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0"/>
            <a:ext cx="3043980" cy="465774"/>
          </a:xfrm>
          <a:prstGeom prst="rect">
            <a:avLst/>
          </a:prstGeom>
          <a:noFill/>
          <a:ln w="9525">
            <a:noFill/>
            <a:miter lim="800000"/>
            <a:headEnd/>
            <a:tailEnd/>
          </a:ln>
        </p:spPr>
        <p:txBody>
          <a:bodyPr vert="horz" wrap="square" lIns="93606" tIns="46800" rIns="93606" bIns="46800"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5" name="Rectangle 3"/>
          <p:cNvSpPr>
            <a:spLocks noGrp="1" noChangeArrowheads="1"/>
          </p:cNvSpPr>
          <p:nvPr>
            <p:ph type="dt" idx="1"/>
          </p:nvPr>
        </p:nvSpPr>
        <p:spPr bwMode="auto">
          <a:xfrm>
            <a:off x="3979122" y="0"/>
            <a:ext cx="3043980" cy="465774"/>
          </a:xfrm>
          <a:prstGeom prst="rect">
            <a:avLst/>
          </a:prstGeom>
          <a:noFill/>
          <a:ln w="9525">
            <a:noFill/>
            <a:miter lim="800000"/>
            <a:headEnd/>
            <a:tailEnd/>
          </a:ln>
        </p:spPr>
        <p:txBody>
          <a:bodyPr vert="horz" wrap="square" lIns="93606" tIns="46800" rIns="93606" bIns="46800"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185863" y="696913"/>
            <a:ext cx="4652962" cy="3490912"/>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6734" y="4422462"/>
            <a:ext cx="5149637" cy="4188778"/>
          </a:xfrm>
          <a:prstGeom prst="rect">
            <a:avLst/>
          </a:prstGeom>
          <a:noFill/>
          <a:ln w="9525">
            <a:noFill/>
            <a:miter lim="800000"/>
            <a:headEnd/>
            <a:tailEnd/>
          </a:ln>
        </p:spPr>
        <p:txBody>
          <a:bodyPr vert="horz" wrap="square" lIns="93606" tIns="46800" rIns="93606" bIns="4680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3078" name="Rectangle 6"/>
          <p:cNvSpPr>
            <a:spLocks noGrp="1" noChangeArrowheads="1"/>
          </p:cNvSpPr>
          <p:nvPr>
            <p:ph type="ftr" sz="quarter" idx="4"/>
          </p:nvPr>
        </p:nvSpPr>
        <p:spPr bwMode="auto">
          <a:xfrm>
            <a:off x="2" y="8843331"/>
            <a:ext cx="3043980" cy="465773"/>
          </a:xfrm>
          <a:prstGeom prst="rect">
            <a:avLst/>
          </a:prstGeom>
          <a:noFill/>
          <a:ln w="9525">
            <a:noFill/>
            <a:miter lim="800000"/>
            <a:headEnd/>
            <a:tailEnd/>
          </a:ln>
        </p:spPr>
        <p:txBody>
          <a:bodyPr vert="horz" wrap="square" lIns="93606" tIns="46800" rIns="93606" bIns="46800"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979122" y="8843331"/>
            <a:ext cx="3043980" cy="465773"/>
          </a:xfrm>
          <a:prstGeom prst="rect">
            <a:avLst/>
          </a:prstGeom>
          <a:noFill/>
          <a:ln w="9525">
            <a:noFill/>
            <a:miter lim="800000"/>
            <a:headEnd/>
            <a:tailEnd/>
          </a:ln>
        </p:spPr>
        <p:txBody>
          <a:bodyPr vert="horz" wrap="square" lIns="93606" tIns="46800" rIns="93606" bIns="46800"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DBA2C2E2-0E08-480B-A22D-C2F2EBF6A27D}" type="slidenum">
              <a:rPr lang="en-US"/>
              <a:pPr>
                <a:defRPr/>
              </a:pPr>
              <a:t>‹#›</a:t>
            </a:fld>
            <a:endParaRPr lang="en-US" dirty="0"/>
          </a:p>
        </p:txBody>
      </p:sp>
    </p:spTree>
    <p:extLst>
      <p:ext uri="{BB962C8B-B14F-4D97-AF65-F5344CB8AC3E}">
        <p14:creationId xmlns:p14="http://schemas.microsoft.com/office/powerpoint/2010/main" val="1399549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altLang="en-US" dirty="0">
                <a:latin typeface="Arial" panose="020B0604020202020204" pitchFamily="34" charset="0"/>
                <a:cs typeface="Arial" panose="020B0604020202020204" pitchFamily="34" charset="0"/>
              </a:rPr>
              <a:t>Welcome to the online training module for the Online Reporting System, also known as ORS. This training module is designed to help you navigate ORS and understand its features.</a:t>
            </a:r>
          </a:p>
          <a:p>
            <a:pPr defTabSz="887352" eaLnBrk="1" hangingPunct="1">
              <a:spcBef>
                <a:spcPct val="0"/>
              </a:spcBef>
              <a:defRPr/>
            </a:pPr>
            <a:endParaRPr lang="en-US" dirty="0">
              <a:latin typeface="Arial" panose="020B0604020202020204" pitchFamily="34" charset="0"/>
              <a:cs typeface="Arial" panose="020B0604020202020204" pitchFamily="34" charset="0"/>
            </a:endParaRPr>
          </a:p>
          <a:p>
            <a:pPr defTabSz="887352" eaLnBrk="1" hangingPunct="1">
              <a:spcBef>
                <a:spcPct val="0"/>
              </a:spcBef>
              <a:defRPr/>
            </a:pPr>
            <a:r>
              <a:rPr lang="en-US" dirty="0"/>
              <a:t>This training module includes many examples of ORS features. The </a:t>
            </a:r>
            <a:r>
              <a:rPr lang="en-US" i="1" dirty="0"/>
              <a:t>Online Reporting System User Guide </a:t>
            </a:r>
            <a:r>
              <a:rPr lang="en-US" dirty="0"/>
              <a:t>located on </a:t>
            </a:r>
            <a:r>
              <a:rPr lang="en-US" dirty="0" smtClean="0"/>
              <a:t>the AlohaHSAP.org </a:t>
            </a:r>
            <a:r>
              <a:rPr lang="en-US" dirty="0"/>
              <a:t>portal contains additional information about features of ORS that are specific to your state.</a:t>
            </a:r>
          </a:p>
          <a:p>
            <a:pPr defTabSz="887352" eaLnBrk="1" hangingPunct="1">
              <a:spcBef>
                <a:spcPct val="0"/>
              </a:spcBef>
              <a:defRPr/>
            </a:pPr>
            <a:endParaRPr lang="en-US" dirty="0"/>
          </a:p>
          <a:p>
            <a:pPr defTabSz="887352" eaLnBrk="1" hangingPunct="1">
              <a:spcBef>
                <a:spcPct val="0"/>
              </a:spcBef>
              <a:defRPr/>
            </a:pPr>
            <a:r>
              <a:rPr lang="en-US" u="none" dirty="0" smtClean="0">
                <a:solidFill>
                  <a:schemeClr val="tx1"/>
                </a:solidFill>
              </a:rPr>
              <a:t>Please note that your state’s ORS may be different from the images shown in this presentation. </a:t>
            </a:r>
          </a:p>
          <a:p>
            <a:pPr defTabSz="887352" eaLnBrk="1" hangingPunct="1">
              <a:spcBef>
                <a:spcPct val="0"/>
              </a:spcBef>
              <a:defRPr/>
            </a:pPr>
            <a:endParaRPr lang="en-US" u="none" dirty="0">
              <a:solidFill>
                <a:schemeClr val="tx1"/>
              </a:solidFill>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a:t>
            </a:fld>
            <a:endParaRPr lang="en-US" dirty="0"/>
          </a:p>
        </p:txBody>
      </p:sp>
    </p:spTree>
    <p:extLst>
      <p:ext uri="{BB962C8B-B14F-4D97-AF65-F5344CB8AC3E}">
        <p14:creationId xmlns:p14="http://schemas.microsoft.com/office/powerpoint/2010/main" val="1615029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Imagine that two of your students, Student A and Student B, took a Summative 2015-2016 test.</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10</a:t>
            </a:fld>
            <a:endParaRPr lang="en-US" dirty="0"/>
          </a:p>
        </p:txBody>
      </p:sp>
    </p:spTree>
    <p:extLst>
      <p:ext uri="{BB962C8B-B14F-4D97-AF65-F5344CB8AC3E}">
        <p14:creationId xmlns:p14="http://schemas.microsoft.com/office/powerpoint/2010/main" val="2922773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Immediately after testing, Student B moved to a different district.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Then, after the Summative 2015-2016 administration ended, a new student, named Student C, joined your class after taking the test in a different school.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11</a:t>
            </a:fld>
            <a:endParaRPr lang="en-US" dirty="0"/>
          </a:p>
        </p:txBody>
      </p:sp>
    </p:spTree>
    <p:extLst>
      <p:ext uri="{BB962C8B-B14F-4D97-AF65-F5344CB8AC3E}">
        <p14:creationId xmlns:p14="http://schemas.microsoft.com/office/powerpoint/2010/main" val="1930917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latin typeface="Arial" panose="020B0604020202020204" pitchFamily="34" charset="0"/>
                <a:cs typeface="Arial" panose="020B0604020202020204" pitchFamily="34" charset="0"/>
              </a:rPr>
              <a:t>Selecting the first radio button will include Student A’s score  and exclude scores for Students B and C from reports.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12</a:t>
            </a:fld>
            <a:endParaRPr lang="en-US" dirty="0"/>
          </a:p>
        </p:txBody>
      </p:sp>
    </p:spTree>
    <p:extLst>
      <p:ext uri="{BB962C8B-B14F-4D97-AF65-F5344CB8AC3E}">
        <p14:creationId xmlns:p14="http://schemas.microsoft.com/office/powerpoint/2010/main" val="228597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latin typeface="Arial" panose="020B0604020202020204" pitchFamily="34" charset="0"/>
                <a:cs typeface="Arial" panose="020B0604020202020204" pitchFamily="34" charset="0"/>
              </a:rPr>
              <a:t>Selecting the second radio button will also exclude Student B’s score, but it will include Student C, who is currently associated with you.</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13</a:t>
            </a:fld>
            <a:endParaRPr lang="en-US" dirty="0"/>
          </a:p>
        </p:txBody>
      </p:sp>
    </p:spTree>
    <p:extLst>
      <p:ext uri="{BB962C8B-B14F-4D97-AF65-F5344CB8AC3E}">
        <p14:creationId xmlns:p14="http://schemas.microsoft.com/office/powerpoint/2010/main" val="1995131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Selecting the third radio button will include scores for Students A and B, and exclude Student C’s scores from the report.</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14</a:t>
            </a:fld>
            <a:endParaRPr lang="en-US" dirty="0"/>
          </a:p>
        </p:txBody>
      </p:sp>
    </p:spTree>
    <p:extLst>
      <p:ext uri="{BB962C8B-B14F-4D97-AF65-F5344CB8AC3E}">
        <p14:creationId xmlns:p14="http://schemas.microsoft.com/office/powerpoint/2010/main" val="822514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0" i="0" dirty="0" smtClean="0">
                <a:latin typeface="Arial" panose="020B0604020202020204" pitchFamily="34" charset="0"/>
                <a:cs typeface="Arial" panose="020B0604020202020204" pitchFamily="34" charset="0"/>
              </a:rPr>
              <a:t>After defining which</a:t>
            </a:r>
            <a:r>
              <a:rPr lang="en-US" b="0" i="0" baseline="0" dirty="0" smtClean="0">
                <a:latin typeface="Arial" panose="020B0604020202020204" pitchFamily="34" charset="0"/>
                <a:cs typeface="Arial" panose="020B0604020202020204" pitchFamily="34" charset="0"/>
              </a:rPr>
              <a:t> students you wish to view, look toward the tables near the bottom of t</a:t>
            </a:r>
            <a:r>
              <a:rPr lang="en-US" b="0" i="0" dirty="0" smtClean="0">
                <a:latin typeface="Arial" panose="020B0604020202020204" pitchFamily="34" charset="0"/>
                <a:cs typeface="Arial" panose="020B0604020202020204" pitchFamily="34" charset="0"/>
              </a:rPr>
              <a:t>he Home Page Dashboard page. These tables </a:t>
            </a:r>
            <a:r>
              <a:rPr lang="en-US" dirty="0" smtClean="0">
                <a:latin typeface="Arial" panose="020B0604020202020204" pitchFamily="34" charset="0"/>
                <a:cs typeface="Arial" panose="020B0604020202020204" pitchFamily="34" charset="0"/>
              </a:rPr>
              <a:t>display aggregate data for each subject.</a:t>
            </a:r>
          </a:p>
          <a:p>
            <a:pPr>
              <a:buFont typeface="Arial" charset="0"/>
              <a:buNone/>
              <a:defRPr/>
            </a:pPr>
            <a:endParaRPr lang="en-US" dirty="0" smtClean="0">
              <a:latin typeface="Arial" panose="020B0604020202020204" pitchFamily="34" charset="0"/>
              <a:cs typeface="Arial" panose="020B0604020202020204" pitchFamily="34" charset="0"/>
            </a:endParaRPr>
          </a:p>
          <a:p>
            <a:pPr marL="165518" indent="-165518">
              <a:buFont typeface="Arial" panose="020B0604020202020204" pitchFamily="34" charset="0"/>
              <a:buChar char="•"/>
              <a:defRPr/>
            </a:pPr>
            <a:r>
              <a:rPr lang="en-US" b="0" i="1" dirty="0" smtClean="0">
                <a:latin typeface="Arial" panose="020B0604020202020204" pitchFamily="34" charset="0"/>
                <a:cs typeface="Arial" panose="020B0604020202020204" pitchFamily="34" charset="0"/>
              </a:rPr>
              <a:t>Grade</a:t>
            </a:r>
            <a:r>
              <a:rPr lang="en-US" b="0"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displays the grade to which the score data belongs. </a:t>
            </a:r>
          </a:p>
          <a:p>
            <a:pPr marL="165518" indent="-165518">
              <a:buFont typeface="Arial" panose="020B0604020202020204" pitchFamily="34" charset="0"/>
              <a:buChar char="•"/>
              <a:defRPr/>
            </a:pPr>
            <a:r>
              <a:rPr lang="en-US" b="0" i="1" dirty="0" smtClean="0">
                <a:latin typeface="Arial" panose="020B0604020202020204" pitchFamily="34" charset="0"/>
                <a:cs typeface="Arial" panose="020B0604020202020204" pitchFamily="34" charset="0"/>
              </a:rPr>
              <a:t>Number of Students Tested</a:t>
            </a:r>
            <a:r>
              <a:rPr lang="en-US" b="0" i="1"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displays the number of students to date who have </a:t>
            </a:r>
            <a:r>
              <a:rPr lang="en-US" b="0" dirty="0" smtClean="0">
                <a:solidFill>
                  <a:srgbClr val="FF0000"/>
                </a:solidFill>
                <a:effectLst/>
                <a:latin typeface="Arial" panose="020B0604020202020204" pitchFamily="34" charset="0"/>
                <a:cs typeface="Arial" panose="020B0604020202020204" pitchFamily="34" charset="0"/>
              </a:rPr>
              <a:t>completed and submitted their tests for scoring</a:t>
            </a:r>
            <a:r>
              <a:rPr lang="en-US" dirty="0" smtClean="0">
                <a:solidFill>
                  <a:srgbClr val="FF0000"/>
                </a:solidFill>
                <a:latin typeface="Arial" panose="020B0604020202020204" pitchFamily="34" charset="0"/>
                <a:cs typeface="Arial" panose="020B0604020202020204" pitchFamily="34" charset="0"/>
              </a:rPr>
              <a:t>. </a:t>
            </a:r>
          </a:p>
          <a:p>
            <a:pPr marL="165518" indent="-165518">
              <a:buFont typeface="Arial" panose="020B0604020202020204" pitchFamily="34" charset="0"/>
              <a:buChar char="•"/>
              <a:defRPr/>
            </a:pPr>
            <a:r>
              <a:rPr lang="en-US" b="0" i="1" dirty="0" smtClean="0">
                <a:latin typeface="Arial" panose="020B0604020202020204" pitchFamily="34" charset="0"/>
                <a:cs typeface="Arial" panose="020B0604020202020204" pitchFamily="34" charset="0"/>
              </a:rPr>
              <a:t>Percent Proficient</a:t>
            </a:r>
            <a:r>
              <a:rPr lang="en-US" b="0" i="0" baseline="0" dirty="0" smtClean="0">
                <a:latin typeface="Arial" panose="020B0604020202020204" pitchFamily="34" charset="0"/>
                <a:cs typeface="Arial" panose="020B0604020202020204" pitchFamily="34" charset="0"/>
              </a:rPr>
              <a:t> </a:t>
            </a:r>
            <a:r>
              <a:rPr lang="en-US" i="0" dirty="0" smtClean="0">
                <a:latin typeface="Arial" panose="020B0604020202020204" pitchFamily="34" charset="0"/>
                <a:cs typeface="Arial" panose="020B0604020202020204" pitchFamily="34" charset="0"/>
              </a:rPr>
              <a:t>displays </a:t>
            </a:r>
            <a:r>
              <a:rPr lang="en-US" dirty="0" smtClean="0">
                <a:latin typeface="Arial" panose="020B0604020202020204" pitchFamily="34" charset="0"/>
                <a:cs typeface="Arial" panose="020B0604020202020204" pitchFamily="34" charset="0"/>
              </a:rPr>
              <a:t>the percentage of students to date who have scored proficient on each test. </a:t>
            </a:r>
          </a:p>
          <a:p>
            <a:pPr lvl="1">
              <a:defRPr/>
            </a:pPr>
            <a:endParaRPr lang="en-US" dirty="0" smtClean="0">
              <a:latin typeface="Arial" panose="020B0604020202020204" pitchFamily="34" charset="0"/>
              <a:cs typeface="Arial" panose="020B0604020202020204" pitchFamily="34" charset="0"/>
            </a:endParaRPr>
          </a:p>
          <a:p>
            <a:r>
              <a:rPr lang="en-US" altLang="en-US" i="0" dirty="0" smtClean="0">
                <a:latin typeface="Arial" panose="020B0604020202020204" pitchFamily="34" charset="0"/>
                <a:cs typeface="Arial" panose="020B0604020202020204" pitchFamily="34" charset="0"/>
              </a:rPr>
              <a:t>To access score reports for a particular subject</a:t>
            </a:r>
            <a:r>
              <a:rPr lang="en-US" altLang="en-US" i="0" baseline="0" dirty="0" smtClean="0">
                <a:latin typeface="Arial" panose="020B0604020202020204" pitchFamily="34" charset="0"/>
                <a:cs typeface="Arial" panose="020B0604020202020204" pitchFamily="34" charset="0"/>
              </a:rPr>
              <a:t> and grade-</a:t>
            </a:r>
            <a:r>
              <a:rPr lang="en-US" altLang="en-US" i="0" dirty="0" smtClean="0">
                <a:latin typeface="Arial" panose="020B0604020202020204" pitchFamily="34" charset="0"/>
                <a:cs typeface="Arial" panose="020B0604020202020204" pitchFamily="34" charset="0"/>
              </a:rPr>
              <a:t>based test, click a cell for the selected grade and subject. You will only see the tests administered by the selected complex</a:t>
            </a:r>
            <a:r>
              <a:rPr lang="en-US" altLang="en-US" i="0" baseline="0" dirty="0" smtClean="0">
                <a:latin typeface="Arial" panose="020B0604020202020204" pitchFamily="34" charset="0"/>
                <a:cs typeface="Arial" panose="020B0604020202020204" pitchFamily="34" charset="0"/>
              </a:rPr>
              <a:t> area</a:t>
            </a:r>
            <a:r>
              <a:rPr lang="en-US" altLang="en-US" i="0" dirty="0" smtClean="0">
                <a:latin typeface="Arial" panose="020B0604020202020204" pitchFamily="34" charset="0"/>
                <a:cs typeface="Arial" panose="020B0604020202020204" pitchFamily="34" charset="0"/>
              </a:rPr>
              <a:t> or school. When you click a cell, a Subject Detail Report will load for the corresponding </a:t>
            </a:r>
            <a:r>
              <a:rPr lang="en-US" altLang="en-US" i="0" baseline="0" dirty="0" smtClean="0">
                <a:latin typeface="Arial" panose="020B0604020202020204" pitchFamily="34" charset="0"/>
                <a:cs typeface="Arial" panose="020B0604020202020204" pitchFamily="34" charset="0"/>
              </a:rPr>
              <a:t>grade and subject</a:t>
            </a:r>
            <a:r>
              <a:rPr lang="en-US" altLang="en-US" i="0" dirty="0" smtClean="0">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15</a:t>
            </a:fld>
            <a:endParaRPr lang="en-US" dirty="0"/>
          </a:p>
        </p:txBody>
      </p:sp>
    </p:spTree>
    <p:extLst>
      <p:ext uri="{BB962C8B-B14F-4D97-AF65-F5344CB8AC3E}">
        <p14:creationId xmlns:p14="http://schemas.microsoft.com/office/powerpoint/2010/main" val="1947503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baseline="0" dirty="0" smtClean="0">
                <a:latin typeface="Arial" panose="020B0604020202020204" pitchFamily="34" charset="0"/>
                <a:cs typeface="Arial" panose="020B0604020202020204" pitchFamily="34" charset="0"/>
              </a:rPr>
              <a:t>This example </a:t>
            </a:r>
            <a:r>
              <a:rPr lang="en-US" dirty="0" smtClean="0">
                <a:latin typeface="Arial" panose="020B0604020202020204" pitchFamily="34" charset="0"/>
                <a:cs typeface="Arial" panose="020B0604020202020204" pitchFamily="34" charset="0"/>
              </a:rPr>
              <a:t>shows the information a complex user will see on the Subject Detail Report. It shows the list of schools in the complex</a:t>
            </a:r>
            <a:r>
              <a:rPr lang="en-US" baseline="0" dirty="0" smtClean="0">
                <a:latin typeface="Arial" panose="020B0604020202020204" pitchFamily="34" charset="0"/>
                <a:cs typeface="Arial" panose="020B0604020202020204" pitchFamily="34" charset="0"/>
              </a:rPr>
              <a:t> area</a:t>
            </a:r>
            <a:r>
              <a:rPr lang="en-US" dirty="0" smtClean="0">
                <a:latin typeface="Arial" panose="020B0604020202020204" pitchFamily="34" charset="0"/>
                <a:cs typeface="Arial" panose="020B0604020202020204" pitchFamily="34" charset="0"/>
              </a:rPr>
              <a:t> and their</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aggregate score data</a:t>
            </a:r>
            <a:r>
              <a:rPr lang="en-US" baseline="0" dirty="0" smtClean="0">
                <a:latin typeface="Arial" panose="020B0604020202020204" pitchFamily="34" charset="0"/>
                <a:cs typeface="Arial" panose="020B0604020202020204" pitchFamily="34" charset="0"/>
              </a:rPr>
              <a:t>. </a:t>
            </a:r>
          </a:p>
          <a:p>
            <a:pPr defTabSz="882762">
              <a:defRPr/>
            </a:pPr>
            <a:endParaRPr lang="en-US" baseline="0" dirty="0" smtClean="0">
              <a:latin typeface="Arial" panose="020B0604020202020204" pitchFamily="34" charset="0"/>
              <a:cs typeface="Arial" panose="020B0604020202020204" pitchFamily="34" charset="0"/>
            </a:endParaRPr>
          </a:p>
          <a:p>
            <a:pPr defTabSz="882762">
              <a:defRPr/>
            </a:pPr>
            <a:r>
              <a:rPr lang="en-US" baseline="0" dirty="0" smtClean="0">
                <a:latin typeface="Arial" panose="020B0604020202020204" pitchFamily="34" charset="0"/>
                <a:cs typeface="Arial" panose="020B0604020202020204" pitchFamily="34" charset="0"/>
              </a:rPr>
              <a:t>You can sort the data, show or hide columns, disaggregate data by subgroups and/or test events, and show or hide comparison data.</a:t>
            </a:r>
          </a:p>
          <a:p>
            <a:pPr defTabSz="882762">
              <a:defRPr/>
            </a:pPr>
            <a:endParaRPr lang="en-US" baseline="0" dirty="0" smtClean="0">
              <a:latin typeface="Arial" panose="020B0604020202020204" pitchFamily="34" charset="0"/>
              <a:cs typeface="Arial" panose="020B0604020202020204" pitchFamily="34" charset="0"/>
            </a:endParaRPr>
          </a:p>
          <a:p>
            <a:pPr marL="165518" indent="-165518" defTabSz="882762">
              <a:buFont typeface="Arial" panose="020B0604020202020204" pitchFamily="34" charset="0"/>
              <a:buChar char="•"/>
              <a:defRPr/>
            </a:pPr>
            <a:r>
              <a:rPr lang="en-US" dirty="0">
                <a:latin typeface="Arial" panose="020B0604020202020204" pitchFamily="34" charset="0"/>
                <a:cs typeface="Arial" panose="020B0604020202020204" pitchFamily="34" charset="0"/>
              </a:rPr>
              <a:t>To disaggregate the score data by a specific demographic subgroup category, from the </a:t>
            </a:r>
            <a:r>
              <a:rPr lang="en-US" i="1" dirty="0">
                <a:latin typeface="Arial" panose="020B0604020202020204" pitchFamily="34" charset="0"/>
                <a:cs typeface="Arial" panose="020B0604020202020204" pitchFamily="34" charset="0"/>
              </a:rPr>
              <a:t>Breakdown By</a:t>
            </a:r>
            <a:r>
              <a:rPr lang="en-US" dirty="0">
                <a:latin typeface="Arial" panose="020B0604020202020204" pitchFamily="34" charset="0"/>
                <a:cs typeface="Arial" panose="020B0604020202020204" pitchFamily="34" charset="0"/>
              </a:rPr>
              <a:t> drop-down list, select a group and click </a:t>
            </a:r>
            <a:r>
              <a:rPr lang="en-US" b="1" dirty="0">
                <a:latin typeface="Arial" panose="020B0604020202020204" pitchFamily="34" charset="0"/>
                <a:cs typeface="Arial" panose="020B0604020202020204" pitchFamily="34" charset="0"/>
              </a:rPr>
              <a:t>Go</a:t>
            </a:r>
            <a:r>
              <a:rPr lang="en-US" dirty="0">
                <a:latin typeface="Arial" panose="020B0604020202020204" pitchFamily="34" charset="0"/>
                <a:cs typeface="Arial" panose="020B0604020202020204" pitchFamily="34" charset="0"/>
              </a:rPr>
              <a:t>. The report will expand to display the data for each subgroup. For example, you can select </a:t>
            </a:r>
            <a:r>
              <a:rPr lang="en-US" b="1" dirty="0">
                <a:latin typeface="Arial" panose="020B0604020202020204" pitchFamily="34" charset="0"/>
                <a:cs typeface="Arial" panose="020B0604020202020204" pitchFamily="34" charset="0"/>
              </a:rPr>
              <a:t>Gender </a:t>
            </a:r>
            <a:r>
              <a:rPr lang="en-US" dirty="0">
                <a:latin typeface="Arial" panose="020B0604020202020204" pitchFamily="34" charset="0"/>
                <a:cs typeface="Arial" panose="020B0604020202020204" pitchFamily="34" charset="0"/>
              </a:rPr>
              <a:t>to see score data for All students, Female students, and Male students.</a:t>
            </a:r>
          </a:p>
          <a:p>
            <a:pPr defTabSz="882762">
              <a:defRPr/>
            </a:pPr>
            <a:endParaRPr lang="en-US" dirty="0">
              <a:latin typeface="Arial" panose="020B0604020202020204" pitchFamily="34" charset="0"/>
              <a:cs typeface="Arial" panose="020B0604020202020204" pitchFamily="34" charset="0"/>
            </a:endParaRPr>
          </a:p>
          <a:p>
            <a:pPr marL="165518" indent="-165518" defTabSz="882762">
              <a:buFont typeface="Arial" panose="020B0604020202020204" pitchFamily="34" charset="0"/>
              <a:buChar char="•"/>
              <a:defRPr/>
            </a:pPr>
            <a:r>
              <a:rPr lang="en-US" dirty="0">
                <a:latin typeface="Arial" panose="020B0604020202020204" pitchFamily="34" charset="0"/>
                <a:cs typeface="Arial" panose="020B0604020202020204" pitchFamily="34" charset="0"/>
              </a:rPr>
              <a:t>To disaggregate the score data by a specific </a:t>
            </a:r>
            <a:r>
              <a:rPr lang="en-US" dirty="0" smtClean="0">
                <a:latin typeface="Arial" panose="020B0604020202020204" pitchFamily="34" charset="0"/>
                <a:cs typeface="Arial" panose="020B0604020202020204" pitchFamily="34" charset="0"/>
              </a:rPr>
              <a:t>student accommodation or support, </a:t>
            </a:r>
            <a:r>
              <a:rPr lang="en-US" dirty="0">
                <a:latin typeface="Arial" panose="020B0604020202020204" pitchFamily="34" charset="0"/>
                <a:cs typeface="Arial" panose="020B0604020202020204" pitchFamily="34" charset="0"/>
              </a:rPr>
              <a:t>from the </a:t>
            </a:r>
            <a:r>
              <a:rPr lang="en-US" i="1" dirty="0">
                <a:latin typeface="Arial" panose="020B0604020202020204" pitchFamily="34" charset="0"/>
                <a:cs typeface="Arial" panose="020B0604020202020204" pitchFamily="34" charset="0"/>
              </a:rPr>
              <a:t>Test Event</a:t>
            </a:r>
            <a:r>
              <a:rPr lang="en-US" dirty="0">
                <a:latin typeface="Arial" panose="020B0604020202020204" pitchFamily="34" charset="0"/>
                <a:cs typeface="Arial" panose="020B0604020202020204" pitchFamily="34" charset="0"/>
              </a:rPr>
              <a:t> drop-down list, select an accommodation and click </a:t>
            </a:r>
            <a:r>
              <a:rPr lang="en-US" b="1" dirty="0">
                <a:latin typeface="Arial" panose="020B0604020202020204" pitchFamily="34" charset="0"/>
                <a:cs typeface="Arial" panose="020B0604020202020204" pitchFamily="34" charset="0"/>
              </a:rPr>
              <a:t>Go</a:t>
            </a:r>
            <a:r>
              <a:rPr lang="en-US" dirty="0">
                <a:latin typeface="Arial" panose="020B0604020202020204" pitchFamily="34" charset="0"/>
                <a:cs typeface="Arial" panose="020B0604020202020204" pitchFamily="34" charset="0"/>
              </a:rPr>
              <a:t>. The report will expand to display the data for each subgroup. If students are able to have different accommodations for different parts of the same test</a:t>
            </a:r>
            <a:r>
              <a:rPr lang="en-US" dirty="0" smtClean="0"/>
              <a:t>, these students can</a:t>
            </a:r>
            <a:r>
              <a:rPr lang="en-US" baseline="0" dirty="0" smtClean="0"/>
              <a:t> either be included </a:t>
            </a:r>
            <a:r>
              <a:rPr lang="en-US" dirty="0" smtClean="0"/>
              <a:t>in a separate category called “Multiple” or counted under both accommodation values.</a:t>
            </a:r>
            <a:endParaRPr lang="en-US"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16</a:t>
            </a:fld>
            <a:endParaRPr lang="en-US" dirty="0"/>
          </a:p>
        </p:txBody>
      </p:sp>
    </p:spTree>
    <p:extLst>
      <p:ext uri="{BB962C8B-B14F-4D97-AF65-F5344CB8AC3E}">
        <p14:creationId xmlns:p14="http://schemas.microsoft.com/office/powerpoint/2010/main" val="3467032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7352"/>
            <a:r>
              <a:rPr lang="en-US" dirty="0" smtClean="0">
                <a:latin typeface="Arial" panose="020B0604020202020204" pitchFamily="34" charset="0"/>
                <a:cs typeface="Arial" panose="020B0604020202020204" pitchFamily="34" charset="0"/>
              </a:rPr>
              <a:t>To view more information </a:t>
            </a:r>
            <a:r>
              <a:rPr lang="en-US" baseline="0" dirty="0" smtClean="0">
                <a:latin typeface="Arial" panose="020B0604020202020204" pitchFamily="34" charset="0"/>
                <a:cs typeface="Arial" panose="020B0604020202020204" pitchFamily="34" charset="0"/>
              </a:rPr>
              <a:t>about a student, roster, teacher, school, or complex area, click the magnifying glass icon that appears next to its name. An exploration menu will appear with the name of the entity you clicked in the title. </a:t>
            </a:r>
            <a:r>
              <a:rPr lang="en-US" dirty="0" smtClean="0">
                <a:latin typeface="Arial" panose="020B0604020202020204" pitchFamily="34" charset="0"/>
                <a:cs typeface="Arial" panose="020B0604020202020204" pitchFamily="34" charset="0"/>
              </a:rPr>
              <a:t>The exploration menu</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is the preferred method for moving between reports and deciding which type of data you would like to view. </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17</a:t>
            </a:fld>
            <a:endParaRPr lang="en-US" dirty="0"/>
          </a:p>
        </p:txBody>
      </p:sp>
    </p:spTree>
    <p:extLst>
      <p:ext uri="{BB962C8B-B14F-4D97-AF65-F5344CB8AC3E}">
        <p14:creationId xmlns:p14="http://schemas.microsoft.com/office/powerpoint/2010/main" val="3467032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7352"/>
            <a:r>
              <a:rPr lang="en-US" dirty="0"/>
              <a:t>The exploration menu’s first two drop-down lists display the subject and grade of the report that you are viewing. You can use these menus to switch to a different subject within the same assessment or to a different grade without returning to the Home Page Dashboard.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18</a:t>
            </a:fld>
            <a:endParaRPr lang="en-US" dirty="0"/>
          </a:p>
        </p:txBody>
      </p:sp>
    </p:spTree>
    <p:extLst>
      <p:ext uri="{BB962C8B-B14F-4D97-AF65-F5344CB8AC3E}">
        <p14:creationId xmlns:p14="http://schemas.microsoft.com/office/powerpoint/2010/main" val="3507890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7352"/>
            <a:r>
              <a:rPr lang="en-US" dirty="0" smtClean="0">
                <a:latin typeface="Arial" panose="020B0604020202020204" pitchFamily="34" charset="0"/>
                <a:cs typeface="Arial" panose="020B0604020202020204" pitchFamily="34" charset="0"/>
              </a:rPr>
              <a:t>The other three drop-down lists determine the type of report that will load when you click the </a:t>
            </a:r>
            <a:r>
              <a:rPr lang="en-US" b="1" dirty="0" smtClean="0">
                <a:latin typeface="Arial" panose="020B0604020202020204" pitchFamily="34" charset="0"/>
                <a:cs typeface="Arial" panose="020B0604020202020204" pitchFamily="34" charset="0"/>
              </a:rPr>
              <a:t>View</a:t>
            </a:r>
            <a:r>
              <a:rPr lang="en-US" b="0" dirty="0" smtClean="0">
                <a:latin typeface="Arial" panose="020B0604020202020204" pitchFamily="34" charset="0"/>
                <a:cs typeface="Arial" panose="020B0604020202020204" pitchFamily="34" charset="0"/>
              </a:rPr>
              <a:t> button.</a:t>
            </a:r>
            <a:r>
              <a:rPr lang="en-US" dirty="0" smtClean="0">
                <a:latin typeface="Arial" panose="020B0604020202020204" pitchFamily="34" charset="0"/>
                <a:cs typeface="Arial" panose="020B0604020202020204" pitchFamily="34" charset="0"/>
              </a:rPr>
              <a:t> </a:t>
            </a:r>
          </a:p>
          <a:p>
            <a:pPr defTabSz="887352"/>
            <a:endParaRPr lang="en-US" dirty="0" smtClean="0">
              <a:latin typeface="Arial" panose="020B0604020202020204" pitchFamily="34" charset="0"/>
              <a:cs typeface="Arial" panose="020B0604020202020204" pitchFamily="34" charset="0"/>
            </a:endParaRPr>
          </a:p>
          <a:p>
            <a:pPr defTabSz="887352"/>
            <a:r>
              <a:rPr lang="en-US" dirty="0" smtClean="0">
                <a:latin typeface="Arial" panose="020B0604020202020204" pitchFamily="34" charset="0"/>
                <a:cs typeface="Arial" panose="020B0604020202020204" pitchFamily="34" charset="0"/>
              </a:rPr>
              <a:t>To help you quickly locate the score data you need, these three drop-down lists </a:t>
            </a:r>
            <a:r>
              <a:rPr lang="en-US" baseline="0" dirty="0" smtClean="0">
                <a:latin typeface="Arial" panose="020B0604020202020204" pitchFamily="34" charset="0"/>
                <a:cs typeface="Arial" panose="020B0604020202020204" pitchFamily="34" charset="0"/>
              </a:rPr>
              <a:t>allow you to ask three different questions: Who, What, and When. </a:t>
            </a:r>
            <a:r>
              <a:rPr lang="en-US" dirty="0" smtClean="0">
                <a:latin typeface="Arial" panose="020B0604020202020204" pitchFamily="34" charset="0"/>
                <a:cs typeface="Arial" panose="020B0604020202020204" pitchFamily="34" charset="0"/>
              </a:rPr>
              <a:t>Your answers to these questions will direct ORS to</a:t>
            </a:r>
            <a:r>
              <a:rPr lang="en-US" baseline="0" dirty="0" smtClean="0">
                <a:latin typeface="Arial" panose="020B0604020202020204" pitchFamily="34" charset="0"/>
                <a:cs typeface="Arial" panose="020B0604020202020204" pitchFamily="34" charset="0"/>
              </a:rPr>
              <a:t> provide data from that perspective.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19</a:t>
            </a:fld>
            <a:endParaRPr lang="en-US" dirty="0"/>
          </a:p>
        </p:txBody>
      </p:sp>
    </p:spTree>
    <p:extLst>
      <p:ext uri="{BB962C8B-B14F-4D97-AF65-F5344CB8AC3E}">
        <p14:creationId xmlns:p14="http://schemas.microsoft.com/office/powerpoint/2010/main" val="3507890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Arial" panose="020B0604020202020204" pitchFamily="34" charset="0"/>
                <a:cs typeface="Arial" panose="020B0604020202020204" pitchFamily="34" charset="0"/>
              </a:rPr>
              <a:t>After viewing this presentation, you should </a:t>
            </a:r>
            <a:r>
              <a:rPr lang="en-US" b="0" dirty="0" smtClean="0">
                <a:latin typeface="Arial" panose="020B0604020202020204" pitchFamily="34" charset="0"/>
                <a:cs typeface="Arial" panose="020B0604020202020204" pitchFamily="34" charset="0"/>
              </a:rPr>
              <a:t>understand how</a:t>
            </a:r>
            <a:r>
              <a:rPr lang="en-US" b="0" baseline="0" dirty="0" smtClean="0">
                <a:latin typeface="Arial" panose="020B0604020202020204" pitchFamily="34" charset="0"/>
                <a:cs typeface="Arial" panose="020B0604020202020204" pitchFamily="34" charset="0"/>
              </a:rPr>
              <a:t> to</a:t>
            </a:r>
            <a:r>
              <a:rPr lang="en-US" b="0" dirty="0" smtClean="0">
                <a:latin typeface="Arial" panose="020B0604020202020204" pitchFamily="34" charset="0"/>
                <a:cs typeface="Arial" panose="020B0604020202020204" pitchFamily="34" charset="0"/>
              </a:rPr>
              <a:t>:</a:t>
            </a:r>
            <a:endParaRPr lang="en-US" b="0" dirty="0">
              <a:latin typeface="Arial" panose="020B0604020202020204" pitchFamily="34" charset="0"/>
              <a:cs typeface="Arial" panose="020B0604020202020204" pitchFamily="34" charset="0"/>
            </a:endParaRPr>
          </a:p>
          <a:p>
            <a:pPr marL="165518" indent="-165518">
              <a:buFont typeface="Arial" panose="020B0604020202020204" pitchFamily="34" charset="0"/>
              <a:buChar char="•"/>
            </a:pPr>
            <a:r>
              <a:rPr lang="en-US" b="0" dirty="0" smtClean="0">
                <a:latin typeface="Arial" panose="020B0604020202020204" pitchFamily="34" charset="0"/>
                <a:cs typeface="Arial" panose="020B0604020202020204" pitchFamily="34" charset="0"/>
              </a:rPr>
              <a:t>Navigate the system</a:t>
            </a:r>
          </a:p>
          <a:p>
            <a:pPr marL="165518" indent="-165518">
              <a:buFont typeface="Arial" panose="020B0604020202020204" pitchFamily="34" charset="0"/>
              <a:buChar char="•"/>
            </a:pPr>
            <a:r>
              <a:rPr lang="en-US" b="0" dirty="0" smtClean="0">
                <a:latin typeface="Arial" panose="020B0604020202020204" pitchFamily="34" charset="0"/>
                <a:cs typeface="Arial" panose="020B0604020202020204" pitchFamily="34" charset="0"/>
              </a:rPr>
              <a:t>View score reports</a:t>
            </a:r>
          </a:p>
          <a:p>
            <a:pPr marL="165518" indent="-165518">
              <a:buFont typeface="Arial" panose="020B0604020202020204" pitchFamily="34" charset="0"/>
              <a:buChar char="•"/>
            </a:pPr>
            <a:r>
              <a:rPr lang="en-US" b="0" dirty="0" smtClean="0">
                <a:latin typeface="Arial" panose="020B0604020202020204" pitchFamily="34" charset="0"/>
                <a:cs typeface="Arial" panose="020B0604020202020204" pitchFamily="34" charset="0"/>
              </a:rPr>
              <a:t>Generate and export summary statistics and student results</a:t>
            </a:r>
          </a:p>
          <a:p>
            <a:pPr marL="165518" indent="-165518">
              <a:buFont typeface="Arial" panose="020B0604020202020204" pitchFamily="34" charset="0"/>
              <a:buChar char="•"/>
            </a:pPr>
            <a:r>
              <a:rPr lang="en-US" b="0" dirty="0" smtClean="0">
                <a:latin typeface="Arial" panose="020B0604020202020204" pitchFamily="34" charset="0"/>
                <a:cs typeface="Arial" panose="020B0604020202020204" pitchFamily="34" charset="0"/>
              </a:rPr>
              <a:t>Search for specific students</a:t>
            </a:r>
          </a:p>
          <a:p>
            <a:pPr marL="165518" indent="-165518">
              <a:buFont typeface="Arial" panose="020B0604020202020204" pitchFamily="34" charset="0"/>
              <a:buChar char="•"/>
            </a:pPr>
            <a:r>
              <a:rPr lang="en-US" b="0" dirty="0" smtClean="0">
                <a:latin typeface="Arial" panose="020B0604020202020204" pitchFamily="34" charset="0"/>
                <a:cs typeface="Arial" panose="020B0604020202020204" pitchFamily="34" charset="0"/>
              </a:rPr>
              <a:t>View and edit student rosters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a:t>
            </a:fld>
            <a:endParaRPr lang="en-US" dirty="0"/>
          </a:p>
        </p:txBody>
      </p:sp>
    </p:spTree>
    <p:extLst>
      <p:ext uri="{BB962C8B-B14F-4D97-AF65-F5344CB8AC3E}">
        <p14:creationId xmlns:p14="http://schemas.microsoft.com/office/powerpoint/2010/main" val="617757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baseline="0" dirty="0" smtClean="0">
                <a:latin typeface="Arial" panose="020B0604020202020204" pitchFamily="34" charset="0"/>
                <a:cs typeface="Arial" panose="020B0604020202020204" pitchFamily="34" charset="0"/>
              </a:rPr>
              <a:t>This slide displays some typical examples of the selections you can make in the Who, What, and When drop-down lists. </a:t>
            </a:r>
            <a:r>
              <a:rPr lang="en-US" dirty="0"/>
              <a:t>Note that the particular selections you see will depend on your user role, the report you are viewing, and which entity’s magnifying glass you clicked. When you see “N/A” or no options in a drop-down list, that means you cannot navigate any </a:t>
            </a:r>
            <a:r>
              <a:rPr lang="en-US" dirty="0" smtClean="0"/>
              <a:t>further </a:t>
            </a:r>
            <a:r>
              <a:rPr lang="en-US" dirty="0"/>
              <a:t>in that drop-down list.</a:t>
            </a:r>
            <a:endParaRPr lang="en-US" dirty="0" smtClean="0">
              <a:latin typeface="Arial" panose="020B0604020202020204" pitchFamily="34" charset="0"/>
              <a:cs typeface="Arial" panose="020B0604020202020204" pitchFamily="34" charset="0"/>
            </a:endParaRP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The </a:t>
            </a:r>
            <a:r>
              <a:rPr lang="en-US" b="1" baseline="0" dirty="0" smtClean="0">
                <a:latin typeface="Arial" panose="020B0604020202020204" pitchFamily="34" charset="0"/>
                <a:cs typeface="Arial" panose="020B0604020202020204" pitchFamily="34" charset="0"/>
              </a:rPr>
              <a:t>Who </a:t>
            </a:r>
            <a:r>
              <a:rPr lang="en-US" baseline="0" dirty="0" smtClean="0">
                <a:latin typeface="Arial" panose="020B0604020202020204" pitchFamily="34" charset="0"/>
                <a:cs typeface="Arial" panose="020B0604020202020204" pitchFamily="34" charset="0"/>
              </a:rPr>
              <a:t>drop-down list determines who will be listed in the report, including all students associated with the complex area, school, teacher, or roster that you clicked. </a:t>
            </a:r>
          </a:p>
          <a:p>
            <a:pPr>
              <a:buFont typeface="Arial" pitchFamily="34" charset="0"/>
              <a:buChar char="•"/>
            </a:pPr>
            <a:endParaRPr lang="en-US" baseline="0" dirty="0" smtClean="0">
              <a:latin typeface="Arial" panose="020B0604020202020204" pitchFamily="34" charset="0"/>
              <a:cs typeface="Arial" panose="020B0604020202020204" pitchFamily="34" charset="0"/>
            </a:endParaRPr>
          </a:p>
          <a:p>
            <a:pPr defTabSz="887352">
              <a:defRPr/>
            </a:pPr>
            <a:r>
              <a:rPr lang="en-US" baseline="0" dirty="0" smtClean="0">
                <a:latin typeface="Arial" panose="020B0604020202020204" pitchFamily="34" charset="0"/>
                <a:cs typeface="Arial" panose="020B0604020202020204" pitchFamily="34" charset="0"/>
              </a:rPr>
              <a:t>The </a:t>
            </a:r>
            <a:r>
              <a:rPr lang="en-US" b="1" baseline="0" dirty="0" smtClean="0">
                <a:latin typeface="Arial" panose="020B0604020202020204" pitchFamily="34" charset="0"/>
                <a:cs typeface="Arial" panose="020B0604020202020204" pitchFamily="34" charset="0"/>
              </a:rPr>
              <a:t>What</a:t>
            </a:r>
            <a:r>
              <a:rPr lang="en-US" baseline="0" dirty="0" smtClean="0">
                <a:latin typeface="Arial" panose="020B0604020202020204" pitchFamily="34" charset="0"/>
                <a:cs typeface="Arial" panose="020B0604020202020204" pitchFamily="34" charset="0"/>
              </a:rPr>
              <a:t> drop-down list </a:t>
            </a:r>
            <a:r>
              <a:rPr lang="en-US" dirty="0" smtClean="0">
                <a:latin typeface="Arial" panose="020B0604020202020204" pitchFamily="34" charset="0"/>
                <a:cs typeface="Arial" panose="020B0604020202020204" pitchFamily="34" charset="0"/>
              </a:rPr>
              <a:t>lets you explore the data by claims and targets within the selected subject</a:t>
            </a:r>
            <a:r>
              <a:rPr lang="en-US" baseline="0" dirty="0" smtClean="0">
                <a:latin typeface="Arial" panose="020B0604020202020204" pitchFamily="34" charset="0"/>
                <a:cs typeface="Arial" panose="020B0604020202020204" pitchFamily="34" charset="0"/>
              </a:rPr>
              <a:t> or </a:t>
            </a:r>
            <a:r>
              <a:rPr lang="en-US" dirty="0" smtClean="0">
                <a:latin typeface="Arial" panose="020B0604020202020204" pitchFamily="34" charset="0"/>
                <a:cs typeface="Arial" panose="020B0604020202020204" pitchFamily="34" charset="0"/>
              </a:rPr>
              <a:t>content area. </a:t>
            </a:r>
            <a:r>
              <a:rPr lang="en-US" baseline="0" dirty="0" smtClean="0">
                <a:latin typeface="Arial" panose="020B0604020202020204" pitchFamily="34" charset="0"/>
                <a:cs typeface="Arial" panose="020B0604020202020204" pitchFamily="34" charset="0"/>
              </a:rPr>
              <a:t>This drop-down list includes options to view performance data by subject, claims, and targets. You may see different options in this drop-down list, depending on your state’s ORS and the test you have selected.</a:t>
            </a:r>
          </a:p>
          <a:p>
            <a:pPr defTabSz="887352">
              <a:defRPr/>
            </a:pPr>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The </a:t>
            </a:r>
            <a:r>
              <a:rPr lang="en-US" b="1" baseline="0" dirty="0" smtClean="0">
                <a:latin typeface="Arial" panose="020B0604020202020204" pitchFamily="34" charset="0"/>
                <a:cs typeface="Arial" panose="020B0604020202020204" pitchFamily="34" charset="0"/>
              </a:rPr>
              <a:t>When</a:t>
            </a:r>
            <a:r>
              <a:rPr lang="en-US" baseline="0" dirty="0" smtClean="0">
                <a:latin typeface="Arial" panose="020B0604020202020204" pitchFamily="34" charset="0"/>
                <a:cs typeface="Arial" panose="020B0604020202020204" pitchFamily="34" charset="0"/>
              </a:rPr>
              <a:t> drop-down list allows you to explore score data across multiple administrations of the same test to the same group of students. </a:t>
            </a:r>
            <a:r>
              <a:rPr lang="en-US" dirty="0" smtClean="0">
                <a:latin typeface="Arial" panose="020B0604020202020204" pitchFamily="34" charset="0"/>
                <a:cs typeface="Arial" panose="020B0604020202020204" pitchFamily="34" charset="0"/>
              </a:rPr>
              <a:t>It allows you to see the data either as a snapshot of performance in the current test window, or as a historical trend. Generally, t</a:t>
            </a:r>
            <a:r>
              <a:rPr lang="en-US" baseline="0" dirty="0" smtClean="0">
                <a:latin typeface="Arial" panose="020B0604020202020204" pitchFamily="34" charset="0"/>
                <a:cs typeface="Arial" panose="020B0604020202020204" pitchFamily="34" charset="0"/>
              </a:rPr>
              <a:t>his option is only available in states that have score data from multiple test administrations available in ORS.</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For more information on using the exploration menu to navigate between score reports, consult the </a:t>
            </a:r>
            <a:r>
              <a:rPr lang="en-US" i="1" baseline="0" dirty="0" smtClean="0">
                <a:latin typeface="Arial" panose="020B0604020202020204" pitchFamily="34" charset="0"/>
                <a:cs typeface="Arial" panose="020B0604020202020204" pitchFamily="34" charset="0"/>
              </a:rPr>
              <a:t>Online Reporting System User Guide</a:t>
            </a:r>
            <a:r>
              <a:rPr lang="en-US" baseline="0" dirty="0" smtClean="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20</a:t>
            </a:fld>
            <a:endParaRPr lang="en-US" dirty="0"/>
          </a:p>
        </p:txBody>
      </p:sp>
    </p:spTree>
    <p:extLst>
      <p:ext uri="{BB962C8B-B14F-4D97-AF65-F5344CB8AC3E}">
        <p14:creationId xmlns:p14="http://schemas.microsoft.com/office/powerpoint/2010/main" val="1737363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solidFill>
                  <a:srgbClr val="2E4488"/>
                </a:solidFill>
                <a:latin typeface="Arial" panose="020B0604020202020204" pitchFamily="34" charset="0"/>
                <a:cs typeface="Arial" panose="020B0604020202020204" pitchFamily="34" charset="0"/>
              </a:rPr>
              <a:t>Using the exploration menu, you can view reports at different </a:t>
            </a:r>
            <a:r>
              <a:rPr lang="en-US" dirty="0" smtClean="0">
                <a:solidFill>
                  <a:srgbClr val="2E4488"/>
                </a:solidFill>
                <a:latin typeface="Arial" panose="020B0604020202020204" pitchFamily="34" charset="0"/>
                <a:cs typeface="Arial" panose="020B0604020202020204" pitchFamily="34" charset="0"/>
              </a:rPr>
              <a:t>levels depending on your user role—complex</a:t>
            </a:r>
            <a:r>
              <a:rPr lang="en-US" baseline="0" dirty="0" smtClean="0">
                <a:solidFill>
                  <a:srgbClr val="2E4488"/>
                </a:solidFill>
                <a:latin typeface="Arial" panose="020B0604020202020204" pitchFamily="34" charset="0"/>
                <a:cs typeface="Arial" panose="020B0604020202020204" pitchFamily="34" charset="0"/>
              </a:rPr>
              <a:t> areas</a:t>
            </a:r>
            <a:r>
              <a:rPr lang="en-US" dirty="0" smtClean="0">
                <a:solidFill>
                  <a:srgbClr val="2E4488"/>
                </a:solidFill>
                <a:latin typeface="Arial" panose="020B0604020202020204" pitchFamily="34" charset="0"/>
                <a:cs typeface="Arial" panose="020B0604020202020204" pitchFamily="34" charset="0"/>
              </a:rPr>
              <a:t>, </a:t>
            </a:r>
            <a:r>
              <a:rPr lang="en-US" dirty="0">
                <a:solidFill>
                  <a:srgbClr val="2E4488"/>
                </a:solidFill>
                <a:latin typeface="Arial" panose="020B0604020202020204" pitchFamily="34" charset="0"/>
                <a:cs typeface="Arial" panose="020B0604020202020204" pitchFamily="34" charset="0"/>
              </a:rPr>
              <a:t>schools, teachers, </a:t>
            </a:r>
            <a:r>
              <a:rPr lang="en-US" dirty="0" smtClean="0">
                <a:solidFill>
                  <a:srgbClr val="2E4488"/>
                </a:solidFill>
                <a:latin typeface="Arial" panose="020B0604020202020204" pitchFamily="34" charset="0"/>
                <a:cs typeface="Arial" panose="020B0604020202020204" pitchFamily="34" charset="0"/>
              </a:rPr>
              <a:t>rosters, </a:t>
            </a:r>
            <a:r>
              <a:rPr lang="en-US" dirty="0">
                <a:solidFill>
                  <a:srgbClr val="2E4488"/>
                </a:solidFill>
                <a:latin typeface="Arial" panose="020B0604020202020204" pitchFamily="34" charset="0"/>
                <a:cs typeface="Arial" panose="020B0604020202020204" pitchFamily="34" charset="0"/>
              </a:rPr>
              <a:t>and students. This is a sample student listing report showing student performance in each achievement level. You can access the student listing report by clicking the magnifying glass next to a school, teacher, or roster, and then selecting </a:t>
            </a:r>
            <a:r>
              <a:rPr lang="en-US" b="1" dirty="0">
                <a:solidFill>
                  <a:srgbClr val="2E4488"/>
                </a:solidFill>
                <a:latin typeface="Arial" panose="020B0604020202020204" pitchFamily="34" charset="0"/>
                <a:cs typeface="Arial" panose="020B0604020202020204" pitchFamily="34" charset="0"/>
              </a:rPr>
              <a:t>Student</a:t>
            </a:r>
            <a:r>
              <a:rPr lang="en-US" dirty="0">
                <a:solidFill>
                  <a:srgbClr val="2E4488"/>
                </a:solidFill>
                <a:latin typeface="Arial" panose="020B0604020202020204" pitchFamily="34" charset="0"/>
                <a:cs typeface="Arial" panose="020B0604020202020204" pitchFamily="34" charset="0"/>
              </a:rPr>
              <a:t> in the exploration menu’s “Who” drop-down list.</a:t>
            </a:r>
          </a:p>
          <a:p>
            <a:pPr defTabSz="882762">
              <a:defRPr/>
            </a:pPr>
            <a:endParaRPr lang="en-US" dirty="0">
              <a:solidFill>
                <a:srgbClr val="2E4488"/>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21</a:t>
            </a:fld>
            <a:endParaRPr lang="en-US" dirty="0"/>
          </a:p>
        </p:txBody>
      </p:sp>
    </p:spTree>
    <p:extLst>
      <p:ext uri="{BB962C8B-B14F-4D97-AF65-F5344CB8AC3E}">
        <p14:creationId xmlns:p14="http://schemas.microsoft.com/office/powerpoint/2010/main" val="2233598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latin typeface="Arial" panose="020B0604020202020204" pitchFamily="34" charset="0"/>
                <a:cs typeface="Arial" panose="020B0604020202020204" pitchFamily="34" charset="0"/>
              </a:rPr>
              <a:t>On most pages in ORS, using the </a:t>
            </a:r>
            <a:r>
              <a:rPr lang="en-US" b="1" dirty="0">
                <a:latin typeface="Arial" panose="020B0604020202020204" pitchFamily="34" charset="0"/>
                <a:cs typeface="Arial" panose="020B0604020202020204" pitchFamily="34" charset="0"/>
              </a:rPr>
              <a:t>Print</a:t>
            </a:r>
            <a:r>
              <a:rPr lang="en-US" dirty="0">
                <a:latin typeface="Arial" panose="020B0604020202020204" pitchFamily="34" charset="0"/>
                <a:cs typeface="Arial" panose="020B0604020202020204" pitchFamily="34" charset="0"/>
              </a:rPr>
              <a:t> tool </a:t>
            </a:r>
            <a:r>
              <a:rPr lang="en-US" dirty="0" smtClean="0">
                <a:latin typeface="Arial" panose="020B0604020202020204" pitchFamily="34" charset="0"/>
                <a:cs typeface="Arial" panose="020B0604020202020204" pitchFamily="34" charset="0"/>
              </a:rPr>
              <a:t>in the ORS Banner simply </a:t>
            </a:r>
            <a:r>
              <a:rPr lang="en-US" dirty="0">
                <a:latin typeface="Arial" panose="020B0604020202020204" pitchFamily="34" charset="0"/>
                <a:cs typeface="Arial" panose="020B0604020202020204" pitchFamily="34" charset="0"/>
              </a:rPr>
              <a:t>prints the currently displayed information. However, printing from the student listing report works a bit differently.</a:t>
            </a:r>
          </a:p>
          <a:p>
            <a:pPr defTabSz="882762">
              <a:defRPr/>
            </a:pPr>
            <a:endParaRPr lang="en-US" dirty="0">
              <a:latin typeface="Arial" panose="020B0604020202020204" pitchFamily="34" charset="0"/>
              <a:cs typeface="Arial" panose="020B0604020202020204" pitchFamily="34" charset="0"/>
            </a:endParaRPr>
          </a:p>
          <a:p>
            <a:pPr defTabSz="882762">
              <a:defRPr/>
            </a:pPr>
            <a:r>
              <a:rPr lang="en-US" dirty="0">
                <a:latin typeface="Arial" panose="020B0604020202020204" pitchFamily="34" charset="0"/>
                <a:cs typeface="Arial" panose="020B0604020202020204" pitchFamily="34" charset="0"/>
              </a:rPr>
              <a:t>When using the </a:t>
            </a:r>
            <a:r>
              <a:rPr lang="en-US" b="1" dirty="0">
                <a:latin typeface="Arial" panose="020B0604020202020204" pitchFamily="34" charset="0"/>
                <a:cs typeface="Arial" panose="020B0604020202020204" pitchFamily="34" charset="0"/>
              </a:rPr>
              <a:t>Print</a:t>
            </a:r>
            <a:r>
              <a:rPr lang="en-US" dirty="0">
                <a:latin typeface="Arial" panose="020B0604020202020204" pitchFamily="34" charset="0"/>
                <a:cs typeface="Arial" panose="020B0604020202020204" pitchFamily="34" charset="0"/>
              </a:rPr>
              <a:t> tool on the student listing report, a print pop-up window will appear, giving you the option to print just the currently displayed page, or to print a separate Individual Student Report (or ISR) for each student in the list. You can choose to include all of the ISRs in a single PDF, or you can download each ISR in a separate PDF, with the batch of PDFs contained in a ZIP file.</a:t>
            </a:r>
          </a:p>
          <a:p>
            <a:pPr defTabSz="882762">
              <a:defRPr/>
            </a:pPr>
            <a:endParaRPr lang="en-US" dirty="0">
              <a:latin typeface="Arial" panose="020B0604020202020204" pitchFamily="34" charset="0"/>
              <a:cs typeface="Arial" panose="020B0604020202020204" pitchFamily="34" charset="0"/>
            </a:endParaRPr>
          </a:p>
          <a:p>
            <a:pPr defTabSz="882762">
              <a:defRPr/>
            </a:pPr>
            <a:r>
              <a:rPr lang="en-US" dirty="0">
                <a:latin typeface="Arial" panose="020B0604020202020204" pitchFamily="34" charset="0"/>
                <a:cs typeface="Arial" panose="020B0604020202020204" pitchFamily="34" charset="0"/>
              </a:rPr>
              <a:t>If detailed ISRs are available for the assessment you are viewing, you can choose whether to print simple or detailed ISRs. Simple ISRs include less information, but are specifically designed to fit on a single sheet of paper.</a:t>
            </a:r>
          </a:p>
          <a:p>
            <a:pPr defTabSz="882762">
              <a:defRPr/>
            </a:pPr>
            <a:endParaRPr lang="en-US" dirty="0">
              <a:latin typeface="Arial" panose="020B0604020202020204" pitchFamily="34" charset="0"/>
              <a:cs typeface="Arial" panose="020B0604020202020204" pitchFamily="34" charset="0"/>
            </a:endParaRPr>
          </a:p>
          <a:p>
            <a:pPr defTabSz="882762">
              <a:defRPr/>
            </a:pPr>
            <a:r>
              <a:rPr lang="en-US" i="0" baseline="0" dirty="0" smtClean="0">
                <a:latin typeface="Arial" panose="020B0604020202020204" pitchFamily="34" charset="0"/>
                <a:cs typeface="Arial" panose="020B0604020202020204" pitchFamily="34" charset="0"/>
              </a:rPr>
              <a:t>When the PDF file or ZIP file is ready, you can download your file by clicking </a:t>
            </a:r>
            <a:r>
              <a:rPr lang="en-US" b="1" i="0" baseline="0" dirty="0" smtClean="0">
                <a:latin typeface="Arial" panose="020B0604020202020204" pitchFamily="34" charset="0"/>
                <a:cs typeface="Arial" panose="020B0604020202020204" pitchFamily="34" charset="0"/>
              </a:rPr>
              <a:t>My Inbox </a:t>
            </a:r>
            <a:r>
              <a:rPr lang="en-US" i="0" baseline="0" dirty="0" smtClean="0">
                <a:latin typeface="Arial" panose="020B0604020202020204" pitchFamily="34" charset="0"/>
                <a:cs typeface="Arial" panose="020B0604020202020204" pitchFamily="34" charset="0"/>
              </a:rPr>
              <a:t>in the ORS banner.</a:t>
            </a:r>
            <a:endParaRPr lang="en-US" i="0" dirty="0" smtClean="0">
              <a:latin typeface="Arial" panose="020B0604020202020204" pitchFamily="34" charset="0"/>
              <a:cs typeface="Arial" panose="020B0604020202020204" pitchFamily="34" charset="0"/>
            </a:endParaRPr>
          </a:p>
          <a:p>
            <a:pPr defTabSz="882762">
              <a:defRPr/>
            </a:pPr>
            <a:endParaRPr lang="en-US" dirty="0">
              <a:solidFill>
                <a:srgbClr val="2E4488"/>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22</a:t>
            </a:fld>
            <a:endParaRPr lang="en-US" dirty="0"/>
          </a:p>
        </p:txBody>
      </p:sp>
    </p:spTree>
    <p:extLst>
      <p:ext uri="{BB962C8B-B14F-4D97-AF65-F5344CB8AC3E}">
        <p14:creationId xmlns:p14="http://schemas.microsoft.com/office/powerpoint/2010/main" val="2233598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E4488"/>
                </a:solidFill>
                <a:latin typeface="Arial" panose="020B0604020202020204" pitchFamily="34" charset="0"/>
                <a:cs typeface="Arial" panose="020B0604020202020204" pitchFamily="34" charset="0"/>
              </a:rPr>
              <a:t>An Individual Student Report presents a graphic representation of proficiency, along with a parent-friendly description of what the different proficiency levels mean. It includes more detailed diagnostic information and comparison scores for the class, teacher, school, </a:t>
            </a:r>
            <a:r>
              <a:rPr lang="en-US" dirty="0" smtClean="0">
                <a:solidFill>
                  <a:srgbClr val="2E4488"/>
                </a:solidFill>
                <a:latin typeface="Arial" panose="020B0604020202020204" pitchFamily="34" charset="0"/>
                <a:cs typeface="Arial" panose="020B0604020202020204" pitchFamily="34" charset="0"/>
              </a:rPr>
              <a:t>complex</a:t>
            </a:r>
            <a:r>
              <a:rPr lang="en-US" baseline="0" dirty="0" smtClean="0">
                <a:solidFill>
                  <a:srgbClr val="2E4488"/>
                </a:solidFill>
                <a:latin typeface="Arial" panose="020B0604020202020204" pitchFamily="34" charset="0"/>
                <a:cs typeface="Arial" panose="020B0604020202020204" pitchFamily="34" charset="0"/>
              </a:rPr>
              <a:t> area</a:t>
            </a:r>
            <a:r>
              <a:rPr lang="en-US" dirty="0" smtClean="0">
                <a:solidFill>
                  <a:srgbClr val="2E4488"/>
                </a:solidFill>
                <a:latin typeface="Arial" panose="020B0604020202020204" pitchFamily="34" charset="0"/>
                <a:cs typeface="Arial" panose="020B0604020202020204" pitchFamily="34" charset="0"/>
              </a:rPr>
              <a:t>, </a:t>
            </a:r>
            <a:r>
              <a:rPr lang="en-US" dirty="0">
                <a:solidFill>
                  <a:srgbClr val="2E4488"/>
                </a:solidFill>
                <a:latin typeface="Arial" panose="020B0604020202020204" pitchFamily="34" charset="0"/>
                <a:cs typeface="Arial" panose="020B0604020202020204" pitchFamily="34" charset="0"/>
              </a:rPr>
              <a:t>and state. It also includes student performance on each claim along with a description of each claim. The report may additionally include </a:t>
            </a:r>
            <a:r>
              <a:rPr lang="en-US" dirty="0">
                <a:latin typeface="Arial" panose="020B0604020202020204" pitchFamily="34" charset="0"/>
                <a:cs typeface="Arial" panose="020B0604020202020204" pitchFamily="34" charset="0"/>
              </a:rPr>
              <a:t>a trend graph that visually depicts student performance over time.</a:t>
            </a:r>
          </a:p>
          <a:p>
            <a:endParaRPr lang="en-US" dirty="0">
              <a:latin typeface="Arial" panose="020B0604020202020204" pitchFamily="34" charset="0"/>
              <a:cs typeface="Arial" panose="020B0604020202020204" pitchFamily="34" charset="0"/>
            </a:endParaRPr>
          </a:p>
          <a:p>
            <a:pPr defTabSz="882762">
              <a:defRPr/>
            </a:pPr>
            <a:r>
              <a:rPr lang="en-US" dirty="0">
                <a:latin typeface="Arial" panose="020B0604020202020204" pitchFamily="34" charset="0"/>
                <a:cs typeface="Arial" panose="020B0604020202020204" pitchFamily="34" charset="0"/>
              </a:rPr>
              <a:t>You can access a student’s ISR by clicking the magnifying glass next to any student’s name, and selecting </a:t>
            </a:r>
            <a:r>
              <a:rPr lang="en-US" b="1" dirty="0">
                <a:latin typeface="Arial" panose="020B0604020202020204" pitchFamily="34" charset="0"/>
                <a:cs typeface="Arial" panose="020B0604020202020204" pitchFamily="34" charset="0"/>
              </a:rPr>
              <a:t>Student</a:t>
            </a:r>
            <a:r>
              <a:rPr lang="en-US" dirty="0">
                <a:latin typeface="Arial" panose="020B0604020202020204" pitchFamily="34" charset="0"/>
                <a:cs typeface="Arial" panose="020B0604020202020204" pitchFamily="34" charset="0"/>
              </a:rPr>
              <a:t> in the exploration menu’s “Who” drop-down list.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a student has taken multiple opportunities of the test</a:t>
            </a:r>
            <a:r>
              <a:rPr lang="en-US" dirty="0" smtClean="0">
                <a:latin typeface="Arial" panose="020B0604020202020204" pitchFamily="34" charset="0"/>
                <a:cs typeface="Arial" panose="020B0604020202020204" pitchFamily="34" charset="0"/>
              </a:rPr>
              <a:t>, such as the HSA Science Assessment, </a:t>
            </a:r>
            <a:r>
              <a:rPr lang="en-US" dirty="0">
                <a:latin typeface="Arial" panose="020B0604020202020204" pitchFamily="34" charset="0"/>
                <a:cs typeface="Arial" panose="020B0604020202020204" pitchFamily="34" charset="0"/>
              </a:rPr>
              <a:t>all of the test opportunities will be listed on the report, and you can toggle between the opportunities by clicking the opportunity number.</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23</a:t>
            </a:fld>
            <a:endParaRPr lang="en-US" dirty="0"/>
          </a:p>
        </p:txBody>
      </p:sp>
    </p:spTree>
    <p:extLst>
      <p:ext uri="{BB962C8B-B14F-4D97-AF65-F5344CB8AC3E}">
        <p14:creationId xmlns:p14="http://schemas.microsoft.com/office/powerpoint/2010/main" val="29710616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Arial" panose="020B0604020202020204" pitchFamily="34" charset="0"/>
              </a:rPr>
              <a:t>Using the </a:t>
            </a:r>
            <a:r>
              <a:rPr lang="en-US" b="1" dirty="0">
                <a:cs typeface="Arial" panose="020B0604020202020204" pitchFamily="34" charset="0"/>
              </a:rPr>
              <a:t>Print</a:t>
            </a:r>
            <a:r>
              <a:rPr lang="en-US" dirty="0">
                <a:cs typeface="Arial" panose="020B0604020202020204" pitchFamily="34" charset="0"/>
              </a:rPr>
              <a:t> tool, you can generate a PDF report of the student’s score report. You can choose to print the </a:t>
            </a:r>
            <a:r>
              <a:rPr lang="en-US" dirty="0" smtClean="0">
                <a:cs typeface="Arial" panose="020B0604020202020204" pitchFamily="34" charset="0"/>
              </a:rPr>
              <a:t>current opportunity</a:t>
            </a:r>
            <a:r>
              <a:rPr lang="en-US" dirty="0">
                <a:cs typeface="Arial" panose="020B0604020202020204" pitchFamily="34" charset="0"/>
              </a:rPr>
              <a:t>, the opportunity where the student scored the highest, or all the opportunities taken by the student.</a:t>
            </a:r>
          </a:p>
          <a:p>
            <a:endParaRPr lang="en-US" dirty="0">
              <a:cs typeface="Arial" panose="020B0604020202020204" pitchFamily="34" charset="0"/>
            </a:endParaRPr>
          </a:p>
          <a:p>
            <a:r>
              <a:rPr lang="en-US" dirty="0">
                <a:cs typeface="Arial" panose="020B0604020202020204" pitchFamily="34" charset="0"/>
              </a:rPr>
              <a:t>You may also choose to print a detailed ISR or a simple ISR.</a:t>
            </a:r>
            <a:endParaRPr lang="en-US" dirty="0">
              <a:solidFill>
                <a:srgbClr val="2E4488"/>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24</a:t>
            </a:fld>
            <a:endParaRPr lang="en-US" dirty="0"/>
          </a:p>
        </p:txBody>
      </p:sp>
    </p:spTree>
    <p:extLst>
      <p:ext uri="{BB962C8B-B14F-4D97-AF65-F5344CB8AC3E}">
        <p14:creationId xmlns:p14="http://schemas.microsoft.com/office/powerpoint/2010/main" val="2971061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solidFill>
                  <a:srgbClr val="2E4488"/>
                </a:solidFill>
                <a:latin typeface="Arial" panose="020B0604020202020204" pitchFamily="34" charset="0"/>
                <a:cs typeface="Arial" panose="020B0604020202020204" pitchFamily="34" charset="0"/>
              </a:rPr>
              <a:t>You can view more content detail for a group of students by clicking the magnifying glass next to a school, teacher, or roster, and then selecting </a:t>
            </a:r>
            <a:r>
              <a:rPr lang="en-US" b="1" dirty="0">
                <a:solidFill>
                  <a:srgbClr val="2E4488"/>
                </a:solidFill>
                <a:latin typeface="Arial" panose="020B0604020202020204" pitchFamily="34" charset="0"/>
                <a:cs typeface="Arial" panose="020B0604020202020204" pitchFamily="34" charset="0"/>
              </a:rPr>
              <a:t>Claim</a:t>
            </a:r>
            <a:r>
              <a:rPr lang="en-US" dirty="0">
                <a:solidFill>
                  <a:srgbClr val="2E4488"/>
                </a:solidFill>
                <a:latin typeface="Arial" panose="020B0604020202020204" pitchFamily="34" charset="0"/>
                <a:cs typeface="Arial" panose="020B0604020202020204" pitchFamily="34" charset="0"/>
              </a:rPr>
              <a:t> or </a:t>
            </a:r>
            <a:r>
              <a:rPr lang="en-US" b="1" dirty="0">
                <a:solidFill>
                  <a:srgbClr val="2E4488"/>
                </a:solidFill>
                <a:latin typeface="Arial" panose="020B0604020202020204" pitchFamily="34" charset="0"/>
                <a:cs typeface="Arial" panose="020B0604020202020204" pitchFamily="34" charset="0"/>
              </a:rPr>
              <a:t>Reporting Category</a:t>
            </a:r>
            <a:r>
              <a:rPr lang="en-US" dirty="0">
                <a:solidFill>
                  <a:srgbClr val="2E4488"/>
                </a:solidFill>
                <a:latin typeface="Arial" panose="020B0604020202020204" pitchFamily="34" charset="0"/>
                <a:cs typeface="Arial" panose="020B0604020202020204" pitchFamily="34" charset="0"/>
              </a:rPr>
              <a:t> in the exploration menu’s “What” drop-down list. This is a sample </a:t>
            </a:r>
            <a:r>
              <a:rPr lang="en-US" dirty="0" smtClean="0">
                <a:solidFill>
                  <a:srgbClr val="2E4488"/>
                </a:solidFill>
                <a:latin typeface="Arial" panose="020B0604020202020204" pitchFamily="34" charset="0"/>
                <a:cs typeface="Arial" panose="020B0604020202020204" pitchFamily="34" charset="0"/>
              </a:rPr>
              <a:t>complex</a:t>
            </a:r>
            <a:r>
              <a:rPr lang="en-US" baseline="0" dirty="0" smtClean="0">
                <a:solidFill>
                  <a:srgbClr val="2E4488"/>
                </a:solidFill>
                <a:latin typeface="Arial" panose="020B0604020202020204" pitchFamily="34" charset="0"/>
                <a:cs typeface="Arial" panose="020B0604020202020204" pitchFamily="34" charset="0"/>
              </a:rPr>
              <a:t> area</a:t>
            </a:r>
            <a:r>
              <a:rPr lang="en-US" dirty="0" smtClean="0">
                <a:solidFill>
                  <a:srgbClr val="2E4488"/>
                </a:solidFill>
                <a:latin typeface="Arial" panose="020B0604020202020204" pitchFamily="34" charset="0"/>
                <a:cs typeface="Arial" panose="020B0604020202020204" pitchFamily="34" charset="0"/>
              </a:rPr>
              <a:t> </a:t>
            </a:r>
            <a:r>
              <a:rPr lang="en-US" dirty="0">
                <a:solidFill>
                  <a:srgbClr val="2E4488"/>
                </a:solidFill>
                <a:latin typeface="Arial" panose="020B0604020202020204" pitchFamily="34" charset="0"/>
                <a:cs typeface="Arial" panose="020B0604020202020204" pitchFamily="34" charset="0"/>
              </a:rPr>
              <a:t>Claim Detail Report, which includes a scale score for each claim in the selected subject.</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25</a:t>
            </a:fld>
            <a:endParaRPr lang="en-US" dirty="0"/>
          </a:p>
        </p:txBody>
      </p:sp>
    </p:spTree>
    <p:extLst>
      <p:ext uri="{BB962C8B-B14F-4D97-AF65-F5344CB8AC3E}">
        <p14:creationId xmlns:p14="http://schemas.microsoft.com/office/powerpoint/2010/main" val="1977176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solidFill>
                  <a:srgbClr val="2E4488"/>
                </a:solidFill>
                <a:latin typeface="Arial" panose="020B0604020202020204" pitchFamily="34" charset="0"/>
                <a:cs typeface="Arial" panose="020B0604020202020204" pitchFamily="34" charset="0"/>
              </a:rPr>
              <a:t>For assessments that have targets or content standards, you can view an even more specific content detail by selecting </a:t>
            </a:r>
            <a:r>
              <a:rPr lang="en-US" b="1" dirty="0" smtClean="0">
                <a:solidFill>
                  <a:srgbClr val="2E4488"/>
                </a:solidFill>
                <a:latin typeface="Arial" panose="020B0604020202020204" pitchFamily="34" charset="0"/>
                <a:cs typeface="Arial" panose="020B0604020202020204" pitchFamily="34" charset="0"/>
              </a:rPr>
              <a:t>Target,</a:t>
            </a:r>
            <a:r>
              <a:rPr lang="en-US" b="1" baseline="0" dirty="0" smtClean="0">
                <a:solidFill>
                  <a:srgbClr val="2E4488"/>
                </a:solidFill>
                <a:latin typeface="Arial" panose="020B0604020202020204" pitchFamily="34" charset="0"/>
                <a:cs typeface="Arial" panose="020B0604020202020204" pitchFamily="34" charset="0"/>
              </a:rPr>
              <a:t> Benchmark,</a:t>
            </a:r>
            <a:r>
              <a:rPr lang="en-US" dirty="0" smtClean="0">
                <a:solidFill>
                  <a:srgbClr val="2E4488"/>
                </a:solidFill>
                <a:latin typeface="Arial" panose="020B0604020202020204" pitchFamily="34" charset="0"/>
                <a:cs typeface="Arial" panose="020B0604020202020204" pitchFamily="34" charset="0"/>
              </a:rPr>
              <a:t> </a:t>
            </a:r>
            <a:r>
              <a:rPr lang="en-US" dirty="0">
                <a:solidFill>
                  <a:srgbClr val="2E4488"/>
                </a:solidFill>
                <a:latin typeface="Arial" panose="020B0604020202020204" pitchFamily="34" charset="0"/>
                <a:cs typeface="Arial" panose="020B0604020202020204" pitchFamily="34" charset="0"/>
              </a:rPr>
              <a:t>or </a:t>
            </a:r>
            <a:r>
              <a:rPr lang="en-US" b="1" dirty="0">
                <a:solidFill>
                  <a:srgbClr val="2E4488"/>
                </a:solidFill>
                <a:latin typeface="Arial" panose="020B0604020202020204" pitchFamily="34" charset="0"/>
                <a:cs typeface="Arial" panose="020B0604020202020204" pitchFamily="34" charset="0"/>
              </a:rPr>
              <a:t>Content Standard</a:t>
            </a:r>
            <a:r>
              <a:rPr lang="en-US" dirty="0">
                <a:solidFill>
                  <a:srgbClr val="2E4488"/>
                </a:solidFill>
                <a:latin typeface="Arial" panose="020B0604020202020204" pitchFamily="34" charset="0"/>
                <a:cs typeface="Arial" panose="020B0604020202020204" pitchFamily="34" charset="0"/>
              </a:rPr>
              <a:t> in the exploration menu’s “What” drop-down list. This is a sample </a:t>
            </a:r>
            <a:r>
              <a:rPr lang="en-US" dirty="0" smtClean="0">
                <a:solidFill>
                  <a:srgbClr val="2E4488"/>
                </a:solidFill>
                <a:latin typeface="Arial" panose="020B0604020202020204" pitchFamily="34" charset="0"/>
                <a:cs typeface="Arial" panose="020B0604020202020204" pitchFamily="34" charset="0"/>
              </a:rPr>
              <a:t>complex</a:t>
            </a:r>
            <a:r>
              <a:rPr lang="en-US" baseline="0" dirty="0" smtClean="0">
                <a:solidFill>
                  <a:srgbClr val="2E4488"/>
                </a:solidFill>
                <a:latin typeface="Arial" panose="020B0604020202020204" pitchFamily="34" charset="0"/>
                <a:cs typeface="Arial" panose="020B0604020202020204" pitchFamily="34" charset="0"/>
              </a:rPr>
              <a:t> area</a:t>
            </a:r>
            <a:r>
              <a:rPr lang="en-US" dirty="0" smtClean="0">
                <a:solidFill>
                  <a:srgbClr val="2E4488"/>
                </a:solidFill>
                <a:latin typeface="Arial" panose="020B0604020202020204" pitchFamily="34" charset="0"/>
                <a:cs typeface="Arial" panose="020B0604020202020204" pitchFamily="34" charset="0"/>
              </a:rPr>
              <a:t> </a:t>
            </a:r>
            <a:r>
              <a:rPr lang="en-US" dirty="0">
                <a:solidFill>
                  <a:srgbClr val="2E4488"/>
                </a:solidFill>
                <a:latin typeface="Arial" panose="020B0604020202020204" pitchFamily="34" charset="0"/>
                <a:cs typeface="Arial" panose="020B0604020202020204" pitchFamily="34" charset="0"/>
              </a:rPr>
              <a:t>Target Detail Report, which shows how a group of students performed on each target compared to the test as a whole, and compared to the proficiency standard.</a:t>
            </a:r>
          </a:p>
          <a:p>
            <a:endParaRPr lang="en-US" dirty="0">
              <a:solidFill>
                <a:srgbClr val="2E4488"/>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26</a:t>
            </a:fld>
            <a:endParaRPr lang="en-US" dirty="0"/>
          </a:p>
        </p:txBody>
      </p:sp>
    </p:spTree>
    <p:extLst>
      <p:ext uri="{BB962C8B-B14F-4D97-AF65-F5344CB8AC3E}">
        <p14:creationId xmlns:p14="http://schemas.microsoft.com/office/powerpoint/2010/main" val="42522862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r>
              <a:rPr lang="en-US" b="0" dirty="0" smtClean="0">
                <a:latin typeface="Arial" panose="020B0604020202020204" pitchFamily="34" charset="0"/>
                <a:cs typeface="Arial" panose="020B0604020202020204" pitchFamily="34" charset="0"/>
              </a:rPr>
              <a:t>This table explains the meaning of each icon in column named</a:t>
            </a:r>
            <a:r>
              <a:rPr lang="en-US" b="0" baseline="0"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Performance Relative to the Test as a Whole</a:t>
            </a:r>
            <a:r>
              <a:rPr lang="en-US" b="0" dirty="0" smtClean="0">
                <a:latin typeface="Arial" panose="020B0604020202020204" pitchFamily="34" charset="0"/>
                <a:cs typeface="Arial" panose="020B0604020202020204" pitchFamily="34" charset="0"/>
              </a:rPr>
              <a:t>.</a:t>
            </a:r>
          </a:p>
          <a:p>
            <a:pPr eaLnBrk="1" fontAlgn="auto" hangingPunct="1"/>
            <a:endParaRPr lang="en-US" b="1" dirty="0" smtClean="0">
              <a:latin typeface="Arial" panose="020B0604020202020204" pitchFamily="34" charset="0"/>
              <a:cs typeface="Arial" panose="020B0604020202020204" pitchFamily="34" charset="0"/>
            </a:endParaRPr>
          </a:p>
          <a:p>
            <a:pPr eaLnBrk="1" fontAlgn="auto" hangingPunct="1"/>
            <a:r>
              <a:rPr lang="en-US" b="1" dirty="0" smtClean="0">
                <a:latin typeface="Arial" panose="020B0604020202020204" pitchFamily="34" charset="0"/>
                <a:cs typeface="Arial" panose="020B0604020202020204" pitchFamily="34" charset="0"/>
              </a:rPr>
              <a:t>Better than performance on the test as a whole </a:t>
            </a:r>
            <a:r>
              <a:rPr lang="en-US" b="0" dirty="0" smtClean="0">
                <a:latin typeface="Arial" panose="020B0604020202020204" pitchFamily="34" charset="0"/>
                <a:cs typeface="Arial" panose="020B0604020202020204" pitchFamily="34" charset="0"/>
              </a:rPr>
              <a:t>means</a:t>
            </a:r>
            <a:r>
              <a:rPr lang="en-US" b="0" baseline="0" dirty="0" smtClean="0">
                <a:latin typeface="Arial" panose="020B0604020202020204" pitchFamily="34" charset="0"/>
                <a:cs typeface="Arial" panose="020B0604020202020204" pitchFamily="34" charset="0"/>
              </a:rPr>
              <a:t> t</a:t>
            </a:r>
            <a:r>
              <a:rPr lang="en-US" dirty="0" smtClean="0">
                <a:latin typeface="Arial" panose="020B0604020202020204" pitchFamily="34" charset="0"/>
                <a:cs typeface="Arial" panose="020B0604020202020204" pitchFamily="34" charset="0"/>
              </a:rPr>
              <a:t>his target is a relative strength. The group of students performed better on items from this target than they did on the rest of the test as a whole. 	</a:t>
            </a:r>
          </a:p>
          <a:p>
            <a:pPr eaLnBrk="1" fontAlgn="auto" hangingPunct="1"/>
            <a:r>
              <a:rPr lang="en-US" b="1" dirty="0" smtClean="0">
                <a:latin typeface="Arial" panose="020B0604020202020204" pitchFamily="34" charset="0"/>
                <a:cs typeface="Arial" panose="020B0604020202020204" pitchFamily="34" charset="0"/>
              </a:rPr>
              <a:t>Similar to performance on the test as a whole </a:t>
            </a:r>
            <a:r>
              <a:rPr lang="en-US" b="0" dirty="0" smtClean="0">
                <a:latin typeface="Arial" panose="020B0604020202020204" pitchFamily="34" charset="0"/>
                <a:cs typeface="Arial" panose="020B0604020202020204" pitchFamily="34" charset="0"/>
              </a:rPr>
              <a:t>means t</a:t>
            </a:r>
            <a:r>
              <a:rPr lang="en-US" dirty="0" smtClean="0">
                <a:latin typeface="Arial" panose="020B0604020202020204" pitchFamily="34" charset="0"/>
                <a:cs typeface="Arial" panose="020B0604020202020204" pitchFamily="34" charset="0"/>
              </a:rPr>
              <a:t>his target is neither a relative strength nor a relative weakness. The group of students performed about as well on items from this target as they did on the rest of the test as a whole. 	</a:t>
            </a:r>
          </a:p>
          <a:p>
            <a:pPr eaLnBrk="1" fontAlgn="auto" hangingPunct="1"/>
            <a:r>
              <a:rPr lang="en-US" b="1" dirty="0" smtClean="0">
                <a:latin typeface="Arial" panose="020B0604020202020204" pitchFamily="34" charset="0"/>
                <a:cs typeface="Arial" panose="020B0604020202020204" pitchFamily="34" charset="0"/>
              </a:rPr>
              <a:t>Worse than performance on the test as a whole</a:t>
            </a:r>
            <a:r>
              <a:rPr lang="en-US" b="1" baseline="0" dirty="0" smtClean="0">
                <a:latin typeface="Arial" panose="020B0604020202020204" pitchFamily="34" charset="0"/>
                <a:cs typeface="Arial" panose="020B0604020202020204" pitchFamily="34" charset="0"/>
              </a:rPr>
              <a:t> </a:t>
            </a:r>
            <a:r>
              <a:rPr lang="en-US" b="0" dirty="0" smtClean="0">
                <a:latin typeface="Arial" panose="020B0604020202020204" pitchFamily="34" charset="0"/>
                <a:cs typeface="Arial" panose="020B0604020202020204" pitchFamily="34" charset="0"/>
              </a:rPr>
              <a:t>means t</a:t>
            </a:r>
            <a:r>
              <a:rPr lang="en-US" dirty="0" smtClean="0">
                <a:latin typeface="Arial" panose="020B0604020202020204" pitchFamily="34" charset="0"/>
                <a:cs typeface="Arial" panose="020B0604020202020204" pitchFamily="34" charset="0"/>
              </a:rPr>
              <a:t>his target is a relative weakness. The group of students did not perform as well on items from this target as they did on the rest of the test as a whole. 	</a:t>
            </a:r>
          </a:p>
          <a:p>
            <a:pPr eaLnBrk="1" fontAlgn="auto" hangingPunct="1"/>
            <a:r>
              <a:rPr lang="en-US" b="1" dirty="0" smtClean="0">
                <a:latin typeface="Arial" panose="020B0604020202020204" pitchFamily="34" charset="0"/>
                <a:cs typeface="Arial" panose="020B0604020202020204" pitchFamily="34" charset="0"/>
              </a:rPr>
              <a:t>Insufficient</a:t>
            </a:r>
            <a:r>
              <a:rPr lang="en-US" b="1" baseline="0" dirty="0" smtClean="0">
                <a:latin typeface="Arial" panose="020B0604020202020204" pitchFamily="34" charset="0"/>
                <a:cs typeface="Arial" panose="020B0604020202020204" pitchFamily="34" charset="0"/>
              </a:rPr>
              <a:t> Information </a:t>
            </a:r>
            <a:r>
              <a:rPr lang="en-US" b="0" dirty="0" smtClean="0">
                <a:latin typeface="Arial" panose="020B0604020202020204" pitchFamily="34" charset="0"/>
                <a:cs typeface="Arial" panose="020B0604020202020204" pitchFamily="34" charset="0"/>
              </a:rPr>
              <a:t>means</a:t>
            </a:r>
            <a:r>
              <a:rPr lang="en-US" b="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not enough information is available to determine whether this target is a relative strength or weakness. This could be due to too few items or too</a:t>
            </a:r>
            <a:r>
              <a:rPr lang="en-US" baseline="0" dirty="0" smtClean="0">
                <a:latin typeface="Arial" panose="020B0604020202020204" pitchFamily="34" charset="0"/>
                <a:cs typeface="Arial" panose="020B0604020202020204" pitchFamily="34" charset="0"/>
              </a:rPr>
              <a:t> few students available to create a report.</a:t>
            </a: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27</a:t>
            </a:fld>
            <a:endParaRPr lang="en-US" dirty="0"/>
          </a:p>
        </p:txBody>
      </p:sp>
    </p:spTree>
    <p:extLst>
      <p:ext uri="{BB962C8B-B14F-4D97-AF65-F5344CB8AC3E}">
        <p14:creationId xmlns:p14="http://schemas.microsoft.com/office/powerpoint/2010/main" val="11199275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eaLnBrk="1" fontAlgn="auto" hangingPunct="1">
              <a:defRPr/>
            </a:pPr>
            <a:r>
              <a:rPr lang="en-US" b="0" dirty="0" smtClean="0">
                <a:latin typeface="Arial" panose="020B0604020202020204" pitchFamily="34" charset="0"/>
                <a:cs typeface="Arial" panose="020B0604020202020204" pitchFamily="34" charset="0"/>
              </a:rPr>
              <a:t>This table explains the meaning of each icon in column named</a:t>
            </a:r>
            <a:r>
              <a:rPr lang="en-US" b="0" baseline="0"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Performance Relative to Proficiency</a:t>
            </a:r>
            <a:r>
              <a:rPr lang="en-US" b="0" dirty="0" smtClean="0">
                <a:latin typeface="Arial" panose="020B0604020202020204" pitchFamily="34" charset="0"/>
                <a:cs typeface="Arial" panose="020B0604020202020204" pitchFamily="34" charset="0"/>
              </a:rPr>
              <a:t>.</a:t>
            </a:r>
          </a:p>
          <a:p>
            <a:pPr rtl="0" eaLnBrk="1" fontAlgn="auto" latinLnBrk="0" hangingPunct="1"/>
            <a:endParaRPr lang="en-US" b="1" dirty="0">
              <a:latin typeface="Arial" panose="020B0604020202020204" pitchFamily="34" charset="0"/>
              <a:cs typeface="Arial" panose="020B0604020202020204" pitchFamily="34" charset="0"/>
            </a:endParaRPr>
          </a:p>
          <a:p>
            <a:pPr rtl="0" eaLnBrk="1" fontAlgn="auto" latinLnBrk="0" hangingPunct="1"/>
            <a:r>
              <a:rPr lang="en-US" b="1" dirty="0">
                <a:latin typeface="Arial" panose="020B0604020202020204" pitchFamily="34" charset="0"/>
                <a:cs typeface="Arial" panose="020B0604020202020204" pitchFamily="34" charset="0"/>
              </a:rPr>
              <a:t>Performance is above the Proficiency Standard </a:t>
            </a:r>
            <a:r>
              <a:rPr lang="en-US" dirty="0">
                <a:latin typeface="Arial" panose="020B0604020202020204" pitchFamily="34" charset="0"/>
                <a:cs typeface="Arial" panose="020B0604020202020204" pitchFamily="34" charset="0"/>
              </a:rPr>
              <a:t>means the target performance is above the proficiency standard. The group of students performed above the proficiency standard on this target. </a:t>
            </a:r>
          </a:p>
          <a:p>
            <a:pPr rtl="0" eaLnBrk="1" fontAlgn="auto" latinLnBrk="0" hangingPunct="1"/>
            <a:r>
              <a:rPr lang="en-US" b="1" dirty="0">
                <a:latin typeface="Arial" panose="020B0604020202020204" pitchFamily="34" charset="0"/>
                <a:cs typeface="Arial" panose="020B0604020202020204" pitchFamily="34" charset="0"/>
              </a:rPr>
              <a:t>Performance is near the Proficiency Standard </a:t>
            </a:r>
            <a:r>
              <a:rPr lang="en-US" dirty="0">
                <a:latin typeface="Arial" panose="020B0604020202020204" pitchFamily="34" charset="0"/>
                <a:cs typeface="Arial" panose="020B0604020202020204" pitchFamily="34" charset="0"/>
              </a:rPr>
              <a:t>means the target performance is near the proficiency standard. The group of students performed near the proficiency standard on this target.</a:t>
            </a:r>
          </a:p>
          <a:p>
            <a:pPr rtl="0" eaLnBrk="1" fontAlgn="auto" latinLnBrk="0" hangingPunct="1"/>
            <a:r>
              <a:rPr lang="en-US" b="1" dirty="0">
                <a:latin typeface="Arial" panose="020B0604020202020204" pitchFamily="34" charset="0"/>
                <a:cs typeface="Arial" panose="020B0604020202020204" pitchFamily="34" charset="0"/>
              </a:rPr>
              <a:t>Performance is below the Proficiency Standard </a:t>
            </a:r>
            <a:r>
              <a:rPr lang="en-US" dirty="0">
                <a:latin typeface="Arial" panose="020B0604020202020204" pitchFamily="34" charset="0"/>
                <a:cs typeface="Arial" panose="020B0604020202020204" pitchFamily="34" charset="0"/>
              </a:rPr>
              <a:t>means the target performance is below the proficiency standard. The group of students performed below the proficiency standard on this target.</a:t>
            </a:r>
          </a:p>
          <a:p>
            <a:pPr rtl="0" eaLnBrk="1" fontAlgn="auto" latinLnBrk="0" hangingPunct="1"/>
            <a:r>
              <a:rPr lang="en-US" b="1" dirty="0">
                <a:latin typeface="Arial" panose="020B0604020202020204" pitchFamily="34" charset="0"/>
                <a:cs typeface="Arial" panose="020B0604020202020204" pitchFamily="34" charset="0"/>
              </a:rPr>
              <a:t>Insufficient Information </a:t>
            </a:r>
            <a:r>
              <a:rPr lang="en-US" dirty="0">
                <a:latin typeface="Arial" panose="020B0604020202020204" pitchFamily="34" charset="0"/>
                <a:cs typeface="Arial" panose="020B0604020202020204" pitchFamily="34" charset="0"/>
              </a:rPr>
              <a:t>means not enough information is available to determine whether the performance on this target is above, near, or below the proficiency standard.</a:t>
            </a:r>
          </a:p>
          <a:p>
            <a:pPr eaLnBrk="1" fontAlgn="auto" hangingPunct="1"/>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28</a:t>
            </a:fld>
            <a:endParaRPr lang="en-US" dirty="0"/>
          </a:p>
        </p:txBody>
      </p:sp>
    </p:spTree>
    <p:extLst>
      <p:ext uri="{BB962C8B-B14F-4D97-AF65-F5344CB8AC3E}">
        <p14:creationId xmlns:p14="http://schemas.microsoft.com/office/powerpoint/2010/main" val="11199275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solidFill>
                  <a:srgbClr val="2E4488"/>
                </a:solidFill>
                <a:latin typeface="Arial" panose="020B0604020202020204" pitchFamily="34" charset="0"/>
                <a:cs typeface="Arial" panose="020B0604020202020204" pitchFamily="34" charset="0"/>
              </a:rPr>
              <a:t>When viewing </a:t>
            </a:r>
            <a:r>
              <a:rPr lang="en-US" dirty="0" smtClean="0">
                <a:solidFill>
                  <a:srgbClr val="2E4488"/>
                </a:solidFill>
                <a:latin typeface="Arial" panose="020B0604020202020204" pitchFamily="34" charset="0"/>
                <a:cs typeface="Arial" panose="020B0604020202020204" pitchFamily="34" charset="0"/>
              </a:rPr>
              <a:t>score reports </a:t>
            </a:r>
            <a:r>
              <a:rPr lang="en-US" dirty="0">
                <a:solidFill>
                  <a:srgbClr val="2E4488"/>
                </a:solidFill>
                <a:latin typeface="Arial" panose="020B0604020202020204" pitchFamily="34" charset="0"/>
                <a:cs typeface="Arial" panose="020B0604020202020204" pitchFamily="34" charset="0"/>
              </a:rPr>
              <a:t>for Interim Assessment Blocks, you may view how the state, </a:t>
            </a:r>
            <a:r>
              <a:rPr lang="en-US" dirty="0" smtClean="0">
                <a:solidFill>
                  <a:srgbClr val="2E4488"/>
                </a:solidFill>
                <a:latin typeface="Arial" panose="020B0604020202020204" pitchFamily="34" charset="0"/>
                <a:cs typeface="Arial" panose="020B0604020202020204" pitchFamily="34" charset="0"/>
              </a:rPr>
              <a:t>complex</a:t>
            </a:r>
            <a:r>
              <a:rPr lang="en-US" baseline="0" dirty="0" smtClean="0">
                <a:solidFill>
                  <a:srgbClr val="2E4488"/>
                </a:solidFill>
                <a:latin typeface="Arial" panose="020B0604020202020204" pitchFamily="34" charset="0"/>
                <a:cs typeface="Arial" panose="020B0604020202020204" pitchFamily="34" charset="0"/>
              </a:rPr>
              <a:t> area</a:t>
            </a:r>
            <a:r>
              <a:rPr lang="en-US" dirty="0" smtClean="0">
                <a:solidFill>
                  <a:srgbClr val="2E4488"/>
                </a:solidFill>
                <a:latin typeface="Arial" panose="020B0604020202020204" pitchFamily="34" charset="0"/>
                <a:cs typeface="Arial" panose="020B0604020202020204" pitchFamily="34" charset="0"/>
              </a:rPr>
              <a:t>, </a:t>
            </a:r>
            <a:r>
              <a:rPr lang="en-US" dirty="0">
                <a:solidFill>
                  <a:srgbClr val="2E4488"/>
                </a:solidFill>
                <a:latin typeface="Arial" panose="020B0604020202020204" pitchFamily="34" charset="0"/>
                <a:cs typeface="Arial" panose="020B0604020202020204" pitchFamily="34" charset="0"/>
              </a:rPr>
              <a:t>school, teacher, and classes performed on each of the blocks by selecting </a:t>
            </a:r>
            <a:r>
              <a:rPr lang="en-US" b="1" dirty="0">
                <a:solidFill>
                  <a:srgbClr val="2E4488"/>
                </a:solidFill>
                <a:latin typeface="Arial" panose="020B0604020202020204" pitchFamily="34" charset="0"/>
                <a:cs typeface="Arial" panose="020B0604020202020204" pitchFamily="34" charset="0"/>
              </a:rPr>
              <a:t>Blocks</a:t>
            </a:r>
            <a:r>
              <a:rPr lang="en-US" dirty="0">
                <a:solidFill>
                  <a:srgbClr val="2E4488"/>
                </a:solidFill>
                <a:latin typeface="Arial" panose="020B0604020202020204" pitchFamily="34" charset="0"/>
                <a:cs typeface="Arial" panose="020B0604020202020204" pitchFamily="34" charset="0"/>
              </a:rPr>
              <a:t> in the exploration menu’s “What” drop-down </a:t>
            </a:r>
            <a:r>
              <a:rPr lang="en-US" dirty="0" smtClean="0">
                <a:solidFill>
                  <a:srgbClr val="2E4488"/>
                </a:solidFill>
                <a:latin typeface="Arial" panose="020B0604020202020204" pitchFamily="34" charset="0"/>
                <a:cs typeface="Arial" panose="020B0604020202020204" pitchFamily="34" charset="0"/>
              </a:rPr>
              <a:t>list and then clicking </a:t>
            </a:r>
            <a:r>
              <a:rPr lang="en-US" b="1" dirty="0" smtClean="0">
                <a:solidFill>
                  <a:srgbClr val="2E4488"/>
                </a:solidFill>
                <a:latin typeface="Arial" panose="020B0604020202020204" pitchFamily="34" charset="0"/>
                <a:cs typeface="Arial" panose="020B0604020202020204" pitchFamily="34" charset="0"/>
              </a:rPr>
              <a:t>View</a:t>
            </a:r>
            <a:r>
              <a:rPr lang="en-US" dirty="0" smtClean="0">
                <a:solidFill>
                  <a:srgbClr val="2E4488"/>
                </a:solidFill>
                <a:latin typeface="Arial" panose="020B0604020202020204" pitchFamily="34" charset="0"/>
                <a:cs typeface="Arial" panose="020B0604020202020204" pitchFamily="34" charset="0"/>
              </a:rPr>
              <a:t>. </a:t>
            </a:r>
            <a:r>
              <a:rPr lang="en-US" dirty="0">
                <a:solidFill>
                  <a:srgbClr val="2E4488"/>
                </a:solidFill>
                <a:latin typeface="Arial" panose="020B0604020202020204" pitchFamily="34" charset="0"/>
                <a:cs typeface="Arial" panose="020B0604020202020204" pitchFamily="34" charset="0"/>
              </a:rPr>
              <a:t>This report shows the number of students tested by block and the percentage in each block performance level.</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29</a:t>
            </a:fld>
            <a:endParaRPr lang="en-US" dirty="0"/>
          </a:p>
        </p:txBody>
      </p:sp>
    </p:spTree>
    <p:extLst>
      <p:ext uri="{BB962C8B-B14F-4D97-AF65-F5344CB8AC3E}">
        <p14:creationId xmlns:p14="http://schemas.microsoft.com/office/powerpoint/2010/main" val="1951056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altLang="en-US" dirty="0" smtClean="0">
                <a:latin typeface="Arial" panose="020B0604020202020204" pitchFamily="34" charset="0"/>
                <a:cs typeface="Arial" panose="020B0604020202020204" pitchFamily="34" charset="0"/>
              </a:rPr>
              <a:t>The ORS </a:t>
            </a:r>
            <a:r>
              <a:rPr lang="en-US" altLang="en-US" baseline="0" dirty="0" smtClean="0">
                <a:latin typeface="Arial" panose="020B0604020202020204" pitchFamily="34" charset="0"/>
                <a:cs typeface="Arial" panose="020B0604020202020204" pitchFamily="34" charset="0"/>
              </a:rPr>
              <a:t>is designed to provide you with assessment data and tools you need to understand the performance of your students. Data presented in the system is interactive, allowing you to apply filters and break down results to better understand student performance. Because ORS can aggregate results in real-time, the system is able to rapidly provide current and reliable reporting information.</a:t>
            </a:r>
          </a:p>
          <a:p>
            <a:pPr defTabSz="882762">
              <a:defRPr/>
            </a:pPr>
            <a:endParaRPr lang="en-US" altLang="en-US" baseline="0" dirty="0" smtClean="0">
              <a:latin typeface="Arial" panose="020B0604020202020204" pitchFamily="34" charset="0"/>
              <a:cs typeface="Arial" panose="020B0604020202020204" pitchFamily="34" charset="0"/>
            </a:endParaRPr>
          </a:p>
          <a:p>
            <a:pPr defTabSz="882762">
              <a:defRPr/>
            </a:pPr>
            <a:r>
              <a:rPr lang="en-US" altLang="en-US" dirty="0" smtClean="0">
                <a:latin typeface="Arial" panose="020B0604020202020204" pitchFamily="34" charset="0"/>
                <a:cs typeface="Arial" panose="020B0604020202020204" pitchFamily="34" charset="0"/>
              </a:rPr>
              <a:t>Student data can be securely viewed and downloaded for complex</a:t>
            </a:r>
            <a:r>
              <a:rPr lang="en-US" altLang="en-US" baseline="0" dirty="0" smtClean="0">
                <a:latin typeface="Arial" panose="020B0604020202020204" pitchFamily="34" charset="0"/>
                <a:cs typeface="Arial" panose="020B0604020202020204" pitchFamily="34" charset="0"/>
              </a:rPr>
              <a:t> areas</a:t>
            </a:r>
            <a:r>
              <a:rPr lang="en-US" altLang="en-US" dirty="0" smtClean="0">
                <a:latin typeface="Arial" panose="020B0604020202020204" pitchFamily="34" charset="0"/>
                <a:cs typeface="Arial" panose="020B0604020202020204" pitchFamily="34" charset="0"/>
              </a:rPr>
              <a:t>, schools,</a:t>
            </a:r>
            <a:r>
              <a:rPr lang="en-US" altLang="en-US" baseline="0" dirty="0" smtClean="0">
                <a:latin typeface="Arial" panose="020B0604020202020204" pitchFamily="34" charset="0"/>
                <a:cs typeface="Arial" panose="020B0604020202020204" pitchFamily="34" charset="0"/>
              </a:rPr>
              <a:t> and teachers. However, n</a:t>
            </a:r>
            <a:r>
              <a:rPr lang="en-US" altLang="en-US" dirty="0" smtClean="0">
                <a:latin typeface="Arial" panose="020B0604020202020204" pitchFamily="34" charset="0"/>
                <a:cs typeface="Arial" panose="020B0604020202020204" pitchFamily="34" charset="0"/>
              </a:rPr>
              <a:t>ote that students must be registered in the</a:t>
            </a:r>
            <a:r>
              <a:rPr lang="en-US" altLang="en-US" baseline="0" dirty="0" smtClean="0">
                <a:latin typeface="Arial" panose="020B0604020202020204" pitchFamily="34" charset="0"/>
                <a:cs typeface="Arial" panose="020B0604020202020204" pitchFamily="34" charset="0"/>
              </a:rPr>
              <a:t> Test Information Distribution Engine, or </a:t>
            </a:r>
            <a:r>
              <a:rPr lang="en-US" altLang="en-US" dirty="0" smtClean="0">
                <a:latin typeface="Arial" panose="020B0604020202020204" pitchFamily="34" charset="0"/>
                <a:cs typeface="Arial" panose="020B0604020202020204" pitchFamily="34" charset="0"/>
              </a:rPr>
              <a:t>TIDE, in order for them to be included in the ORS. </a:t>
            </a:r>
            <a:endParaRPr lang="en-US" i="0"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a:t>
            </a:fld>
            <a:endParaRPr lang="en-US" dirty="0"/>
          </a:p>
        </p:txBody>
      </p:sp>
    </p:spTree>
    <p:extLst>
      <p:ext uri="{BB962C8B-B14F-4D97-AF65-F5344CB8AC3E}">
        <p14:creationId xmlns:p14="http://schemas.microsoft.com/office/powerpoint/2010/main" val="9241094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7352">
              <a:defRPr/>
            </a:pPr>
            <a:r>
              <a:rPr lang="en-US" dirty="0">
                <a:solidFill>
                  <a:srgbClr val="2E4488"/>
                </a:solidFill>
                <a:latin typeface="Arial" panose="020B0604020202020204" pitchFamily="34" charset="0"/>
                <a:cs typeface="Arial" panose="020B0604020202020204" pitchFamily="34" charset="0"/>
              </a:rPr>
              <a:t>You can </a:t>
            </a:r>
            <a:r>
              <a:rPr lang="en-US" dirty="0" smtClean="0">
                <a:solidFill>
                  <a:schemeClr val="tx1"/>
                </a:solidFill>
                <a:latin typeface="Arial" panose="020B0604020202020204" pitchFamily="34" charset="0"/>
                <a:cs typeface="Arial" panose="020B0604020202020204" pitchFamily="34" charset="0"/>
              </a:rPr>
              <a:t>explore student performance over time</a:t>
            </a:r>
            <a:r>
              <a:rPr lang="en-US" dirty="0">
                <a:solidFill>
                  <a:srgbClr val="2E4488"/>
                </a:solidFill>
                <a:latin typeface="Arial" panose="020B0604020202020204" pitchFamily="34" charset="0"/>
                <a:cs typeface="Arial" panose="020B0604020202020204" pitchFamily="34" charset="0"/>
              </a:rPr>
              <a:t> by clicking the magnifying glass next to a school, teacher, roster, or student; and then selecting </a:t>
            </a:r>
            <a:r>
              <a:rPr lang="en-US" b="1" dirty="0">
                <a:solidFill>
                  <a:srgbClr val="2E4488"/>
                </a:solidFill>
                <a:latin typeface="Arial" panose="020B0604020202020204" pitchFamily="34" charset="0"/>
                <a:cs typeface="Arial" panose="020B0604020202020204" pitchFamily="34" charset="0"/>
              </a:rPr>
              <a:t>Trend</a:t>
            </a:r>
            <a:r>
              <a:rPr lang="en-US" dirty="0">
                <a:solidFill>
                  <a:srgbClr val="2E4488"/>
                </a:solidFill>
                <a:latin typeface="Arial" panose="020B0604020202020204" pitchFamily="34" charset="0"/>
                <a:cs typeface="Arial" panose="020B0604020202020204" pitchFamily="34" charset="0"/>
              </a:rPr>
              <a:t> in the exploration menu’s “When” drop-down list. This is a sample </a:t>
            </a:r>
            <a:r>
              <a:rPr lang="en-US" dirty="0" smtClean="0">
                <a:solidFill>
                  <a:srgbClr val="2E4488"/>
                </a:solidFill>
                <a:latin typeface="Arial" panose="020B0604020202020204" pitchFamily="34" charset="0"/>
                <a:cs typeface="Arial" panose="020B0604020202020204" pitchFamily="34" charset="0"/>
              </a:rPr>
              <a:t>complex</a:t>
            </a:r>
            <a:r>
              <a:rPr lang="en-US" baseline="0" dirty="0" smtClean="0">
                <a:solidFill>
                  <a:srgbClr val="2E4488"/>
                </a:solidFill>
                <a:latin typeface="Arial" panose="020B0604020202020204" pitchFamily="34" charset="0"/>
                <a:cs typeface="Arial" panose="020B0604020202020204" pitchFamily="34" charset="0"/>
              </a:rPr>
              <a:t> area</a:t>
            </a:r>
            <a:r>
              <a:rPr lang="en-US" dirty="0" smtClean="0">
                <a:solidFill>
                  <a:srgbClr val="2E4488"/>
                </a:solidFill>
                <a:latin typeface="Arial" panose="020B0604020202020204" pitchFamily="34" charset="0"/>
                <a:cs typeface="Arial" panose="020B0604020202020204" pitchFamily="34" charset="0"/>
              </a:rPr>
              <a:t> </a:t>
            </a:r>
            <a:r>
              <a:rPr lang="en-US" dirty="0">
                <a:solidFill>
                  <a:srgbClr val="2E4488"/>
                </a:solidFill>
                <a:latin typeface="Arial" panose="020B0604020202020204" pitchFamily="34" charset="0"/>
                <a:cs typeface="Arial" panose="020B0604020202020204" pitchFamily="34" charset="0"/>
              </a:rPr>
              <a:t>trend report</a:t>
            </a:r>
            <a:r>
              <a:rPr lang="en-US" dirty="0" smtClean="0">
                <a:solidFill>
                  <a:srgbClr val="2E4488"/>
                </a:solidFill>
                <a:latin typeface="Arial" panose="020B0604020202020204" pitchFamily="34" charset="0"/>
                <a:cs typeface="Arial" panose="020B0604020202020204" pitchFamily="34" charset="0"/>
              </a:rPr>
              <a:t>. I</a:t>
            </a:r>
            <a:r>
              <a:rPr lang="en-US" dirty="0" smtClean="0"/>
              <a:t>n addition to displaying the average scale score and achievement level, you can now choose to view the percentage of students proficient in a roster, school, or complex</a:t>
            </a:r>
            <a:r>
              <a:rPr lang="en-US" baseline="0" dirty="0" smtClean="0"/>
              <a:t> area</a:t>
            </a:r>
            <a:r>
              <a:rPr lang="en-US" dirty="0" smtClean="0"/>
              <a:t> by selecting </a:t>
            </a:r>
            <a:r>
              <a:rPr lang="en-US" b="1" dirty="0" smtClean="0"/>
              <a:t>Percent</a:t>
            </a:r>
            <a:r>
              <a:rPr lang="en-US" b="1" baseline="0" dirty="0" smtClean="0"/>
              <a:t> Proficient </a:t>
            </a:r>
            <a:r>
              <a:rPr lang="en-US" baseline="0" dirty="0" smtClean="0"/>
              <a:t>in </a:t>
            </a:r>
            <a:r>
              <a:rPr lang="en-US" dirty="0" smtClean="0"/>
              <a:t>the </a:t>
            </a:r>
            <a:r>
              <a:rPr lang="en-US" b="1" dirty="0" smtClean="0"/>
              <a:t>Trend Data </a:t>
            </a:r>
            <a:r>
              <a:rPr lang="en-US" dirty="0" smtClean="0"/>
              <a:t>drop-down</a:t>
            </a:r>
            <a:r>
              <a:rPr lang="en-US" baseline="0" dirty="0" smtClean="0"/>
              <a:t> list and then clicking </a:t>
            </a:r>
            <a:r>
              <a:rPr lang="en-US" b="1" baseline="0" dirty="0" smtClean="0"/>
              <a:t>Go</a:t>
            </a:r>
            <a:r>
              <a:rPr lang="en-US" dirty="0" smtClean="0"/>
              <a:t>. </a:t>
            </a:r>
            <a:endParaRPr lang="en-US" dirty="0">
              <a:solidFill>
                <a:srgbClr val="2E4488"/>
              </a:solidFill>
              <a:latin typeface="Arial" panose="020B0604020202020204" pitchFamily="34" charset="0"/>
              <a:cs typeface="Arial" panose="020B0604020202020204" pitchFamily="34" charset="0"/>
            </a:endParaRPr>
          </a:p>
          <a:p>
            <a:pPr defTabSz="887352">
              <a:defRPr/>
            </a:pPr>
            <a:endParaRPr lang="en-US" dirty="0">
              <a:solidFill>
                <a:srgbClr val="2E4488"/>
              </a:solidFill>
              <a:latin typeface="Arial" panose="020B0604020202020204" pitchFamily="34" charset="0"/>
              <a:cs typeface="Arial" panose="020B0604020202020204" pitchFamily="34" charset="0"/>
            </a:endParaRPr>
          </a:p>
          <a:p>
            <a:pPr defTabSz="887352">
              <a:defRPr/>
            </a:pPr>
            <a:r>
              <a:rPr lang="en-US" dirty="0" smtClean="0">
                <a:solidFill>
                  <a:schemeClr val="tx1"/>
                </a:solidFill>
                <a:latin typeface="Arial" panose="020B0604020202020204" pitchFamily="34" charset="0"/>
                <a:cs typeface="Arial" panose="020B0604020202020204" pitchFamily="34" charset="0"/>
              </a:rPr>
              <a:t>You can use the “Who,” “What,”</a:t>
            </a:r>
            <a:r>
              <a:rPr lang="en-US" baseline="0" dirty="0" smtClean="0">
                <a:solidFill>
                  <a:schemeClr val="tx1"/>
                </a:solidFill>
                <a:latin typeface="Arial" panose="020B0604020202020204" pitchFamily="34" charset="0"/>
                <a:cs typeface="Arial" panose="020B0604020202020204" pitchFamily="34" charset="0"/>
              </a:rPr>
              <a:t> and </a:t>
            </a:r>
            <a:r>
              <a:rPr lang="en-US" dirty="0" smtClean="0">
                <a:solidFill>
                  <a:schemeClr val="tx1"/>
                </a:solidFill>
                <a:latin typeface="Arial" panose="020B0604020202020204" pitchFamily="34" charset="0"/>
                <a:cs typeface="Arial" panose="020B0604020202020204" pitchFamily="34" charset="0"/>
              </a:rPr>
              <a:t> “When” drop-down lists together</a:t>
            </a:r>
            <a:r>
              <a:rPr lang="en-US" baseline="0" dirty="0" smtClean="0">
                <a:solidFill>
                  <a:schemeClr val="tx1"/>
                </a:solidFill>
                <a:latin typeface="Arial" panose="020B0604020202020204" pitchFamily="34" charset="0"/>
                <a:cs typeface="Arial" panose="020B0604020202020204" pitchFamily="34" charset="0"/>
              </a:rPr>
              <a:t> to show different kinds of data in </a:t>
            </a:r>
            <a:r>
              <a:rPr lang="en-US" dirty="0" smtClean="0">
                <a:solidFill>
                  <a:schemeClr val="tx1"/>
                </a:solidFill>
                <a:latin typeface="Arial" panose="020B0604020202020204" pitchFamily="34" charset="0"/>
                <a:cs typeface="Arial" panose="020B0604020202020204" pitchFamily="34" charset="0"/>
              </a:rPr>
              <a:t>a graph across time. </a:t>
            </a:r>
            <a:r>
              <a:rPr lang="en-US" dirty="0" smtClean="0">
                <a:latin typeface="Arial" panose="020B0604020202020204" pitchFamily="34" charset="0"/>
                <a:cs typeface="Arial" panose="020B0604020202020204" pitchFamily="34" charset="0"/>
              </a:rPr>
              <a:t>The trend report is set to plot summative and interim administrations on the graph by default. However, you may choose to plot only the currently selected test by choosing </a:t>
            </a:r>
            <a:r>
              <a:rPr lang="en-US" b="1" dirty="0" smtClean="0">
                <a:latin typeface="Arial" panose="020B0604020202020204" pitchFamily="34" charset="0"/>
                <a:cs typeface="Arial" panose="020B0604020202020204" pitchFamily="34" charset="0"/>
              </a:rPr>
              <a:t>Selected Test </a:t>
            </a:r>
            <a:r>
              <a:rPr lang="en-US" b="0" dirty="0" smtClean="0">
                <a:latin typeface="Arial" panose="020B0604020202020204" pitchFamily="34" charset="0"/>
                <a:cs typeface="Arial" panose="020B0604020202020204" pitchFamily="34" charset="0"/>
              </a:rPr>
              <a:t>from the </a:t>
            </a:r>
            <a:r>
              <a:rPr lang="en-US" b="1" dirty="0" smtClean="0">
                <a:latin typeface="Arial" panose="020B0604020202020204" pitchFamily="34" charset="0"/>
                <a:cs typeface="Arial" panose="020B0604020202020204" pitchFamily="34" charset="0"/>
              </a:rPr>
              <a:t>Display </a:t>
            </a:r>
            <a:r>
              <a:rPr lang="en-US" b="0" dirty="0" smtClean="0">
                <a:latin typeface="Arial" panose="020B0604020202020204" pitchFamily="34" charset="0"/>
                <a:cs typeface="Arial" panose="020B0604020202020204" pitchFamily="34" charset="0"/>
              </a:rPr>
              <a:t>drop-down list, and then </a:t>
            </a:r>
            <a:r>
              <a:rPr lang="en-US" baseline="0" dirty="0" smtClean="0">
                <a:latin typeface="Arial" panose="020B0604020202020204" pitchFamily="34" charset="0"/>
                <a:cs typeface="Arial" panose="020B0604020202020204" pitchFamily="34" charset="0"/>
              </a:rPr>
              <a:t>c</a:t>
            </a:r>
            <a:r>
              <a:rPr lang="en-US" dirty="0" smtClean="0">
                <a:latin typeface="Arial" panose="020B0604020202020204" pitchFamily="34" charset="0"/>
                <a:cs typeface="Arial" panose="020B0604020202020204" pitchFamily="34" charset="0"/>
              </a:rPr>
              <a:t>licking </a:t>
            </a:r>
            <a:r>
              <a:rPr lang="en-US" b="1" dirty="0" smtClean="0">
                <a:latin typeface="Arial" panose="020B0604020202020204" pitchFamily="34" charset="0"/>
                <a:cs typeface="Arial" panose="020B0604020202020204" pitchFamily="34" charset="0"/>
              </a:rPr>
              <a:t>Go</a:t>
            </a:r>
            <a:r>
              <a:rPr lang="en-US" dirty="0" smtClean="0">
                <a:latin typeface="Arial" panose="020B0604020202020204" pitchFamily="34" charset="0"/>
                <a:cs typeface="Arial" panose="020B0604020202020204" pitchFamily="34" charset="0"/>
              </a:rPr>
              <a:t>. </a:t>
            </a:r>
          </a:p>
          <a:p>
            <a:pPr defTabSz="887352">
              <a:defRPr/>
            </a:pPr>
            <a:endParaRPr lang="en-US" dirty="0">
              <a:solidFill>
                <a:srgbClr val="2E4488"/>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30</a:t>
            </a:fld>
            <a:endParaRPr lang="en-US" dirty="0"/>
          </a:p>
        </p:txBody>
      </p:sp>
    </p:spTree>
    <p:extLst>
      <p:ext uri="{BB962C8B-B14F-4D97-AF65-F5344CB8AC3E}">
        <p14:creationId xmlns:p14="http://schemas.microsoft.com/office/powerpoint/2010/main" val="42522862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Trend reports are interactive. You can choose the tests,</a:t>
            </a:r>
            <a:r>
              <a:rPr lang="en-US" baseline="0" dirty="0" smtClean="0">
                <a:latin typeface="Arial" panose="020B0604020202020204" pitchFamily="34" charset="0"/>
                <a:cs typeface="Arial" panose="020B0604020202020204" pitchFamily="34" charset="0"/>
              </a:rPr>
              <a:t> entities, and categories </a:t>
            </a:r>
            <a:r>
              <a:rPr lang="en-US" dirty="0" smtClean="0">
                <a:latin typeface="Arial" panose="020B0604020202020204" pitchFamily="34" charset="0"/>
                <a:cs typeface="Arial" panose="020B0604020202020204" pitchFamily="34" charset="0"/>
              </a:rPr>
              <a:t>that should be plotted on the graph. </a:t>
            </a:r>
          </a:p>
          <a:p>
            <a:endParaRPr lang="en-US" dirty="0" smtClean="0">
              <a:latin typeface="Arial" panose="020B0604020202020204" pitchFamily="34" charset="0"/>
              <a:cs typeface="Arial" panose="020B0604020202020204" pitchFamily="34" charset="0"/>
            </a:endParaRPr>
          </a:p>
          <a:p>
            <a:pPr marL="166379" indent="-166379">
              <a:buFont typeface="Arial" panose="020B0604020202020204" pitchFamily="34" charset="0"/>
              <a:buChar char="•"/>
            </a:pPr>
            <a:r>
              <a:rPr lang="en-US" dirty="0" smtClean="0">
                <a:latin typeface="Arial" panose="020B0604020202020204" pitchFamily="34" charset="0"/>
                <a:cs typeface="Arial" panose="020B0604020202020204" pitchFamily="34" charset="0"/>
              </a:rPr>
              <a:t>You may select up to five entities to compare at one time by checking the required</a:t>
            </a:r>
            <a:r>
              <a:rPr lang="en-US" baseline="0" dirty="0" smtClean="0">
                <a:latin typeface="Arial" panose="020B0604020202020204" pitchFamily="34" charset="0"/>
                <a:cs typeface="Arial" panose="020B0604020202020204" pitchFamily="34" charset="0"/>
              </a:rPr>
              <a:t> boxes from the Choose Who to Graph section</a:t>
            </a:r>
            <a:r>
              <a:rPr lang="en-US" dirty="0" smtClean="0">
                <a:latin typeface="Arial" panose="020B0604020202020204" pitchFamily="34" charset="0"/>
                <a:cs typeface="Arial" panose="020B0604020202020204" pitchFamily="34" charset="0"/>
              </a:rPr>
              <a:t>. A trend line for each selected entity will appear on the graph and will be color coded.</a:t>
            </a:r>
          </a:p>
          <a:p>
            <a:pPr marL="166379" indent="-166379">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166379" indent="-166379">
              <a:buFont typeface="Arial" panose="020B0604020202020204" pitchFamily="34" charset="0"/>
              <a:buChar char="•"/>
            </a:pPr>
            <a:r>
              <a:rPr lang="en-US" dirty="0" smtClean="0">
                <a:latin typeface="Arial" panose="020B0604020202020204" pitchFamily="34" charset="0"/>
                <a:cs typeface="Arial" panose="020B0604020202020204" pitchFamily="34" charset="0"/>
              </a:rPr>
              <a:t>You may also choose to plot data points for a subgroup, such as ethnicity, by using the </a:t>
            </a:r>
            <a:r>
              <a:rPr lang="en-US" b="1" dirty="0" smtClean="0">
                <a:latin typeface="Arial" panose="020B0604020202020204" pitchFamily="34" charset="0"/>
                <a:cs typeface="Arial" panose="020B0604020202020204" pitchFamily="34" charset="0"/>
              </a:rPr>
              <a:t>Breakdown By</a:t>
            </a:r>
            <a:r>
              <a:rPr lang="en-US" b="1" baseline="0" dirty="0" smtClean="0">
                <a:latin typeface="Arial" panose="020B0604020202020204" pitchFamily="34" charset="0"/>
                <a:cs typeface="Arial" panose="020B0604020202020204" pitchFamily="34" charset="0"/>
              </a:rPr>
              <a:t> </a:t>
            </a:r>
            <a:r>
              <a:rPr lang="en-US" baseline="0" dirty="0" smtClean="0">
                <a:latin typeface="Arial" panose="020B0604020202020204" pitchFamily="34" charset="0"/>
                <a:cs typeface="Arial" panose="020B0604020202020204" pitchFamily="34" charset="0"/>
              </a:rPr>
              <a:t>drop-down list near the top of the report.</a:t>
            </a:r>
            <a:r>
              <a:rPr lang="en-US" dirty="0" smtClean="0">
                <a:latin typeface="Arial" panose="020B0604020202020204" pitchFamily="34" charset="0"/>
                <a:cs typeface="Arial" panose="020B0604020202020204" pitchFamily="34" charset="0"/>
              </a:rPr>
              <a:t> </a:t>
            </a:r>
          </a:p>
          <a:p>
            <a:pPr marL="166379" indent="-166379">
              <a:buFont typeface="Arial" panose="020B0604020202020204" pitchFamily="34" charset="0"/>
              <a:buChar char="•"/>
            </a:pPr>
            <a:endParaRPr lang="en-US" b="1" dirty="0" smtClean="0">
              <a:latin typeface="Arial" panose="020B0604020202020204" pitchFamily="34" charset="0"/>
              <a:cs typeface="Arial" panose="020B0604020202020204" pitchFamily="34" charset="0"/>
            </a:endParaRPr>
          </a:p>
          <a:p>
            <a:pPr marL="166379" indent="-166379">
              <a:buFont typeface="Arial" panose="020B0604020202020204" pitchFamily="34" charset="0"/>
              <a:buChar char="•"/>
            </a:pPr>
            <a:r>
              <a:rPr lang="en-US" dirty="0" smtClean="0">
                <a:latin typeface="Arial" panose="020B0604020202020204" pitchFamily="34" charset="0"/>
                <a:cs typeface="Arial" panose="020B0604020202020204" pitchFamily="34" charset="0"/>
              </a:rPr>
              <a:t>You may select the overall test subject data (default) or individual reporting categories to plot from the Choose What to Graph section. </a:t>
            </a:r>
          </a:p>
          <a:p>
            <a:pPr marL="166379" indent="-166379">
              <a:buFont typeface="Arial" panose="020B0604020202020204" pitchFamily="34" charset="0"/>
              <a:buChar char="•"/>
            </a:pPr>
            <a:endParaRPr lang="en-US" b="1" dirty="0" smtClean="0">
              <a:latin typeface="Arial" panose="020B0604020202020204" pitchFamily="34" charset="0"/>
              <a:cs typeface="Arial" panose="020B0604020202020204" pitchFamily="34" charset="0"/>
            </a:endParaRPr>
          </a:p>
          <a:p>
            <a:pPr marL="166379" indent="-166379">
              <a:buFont typeface="Arial" panose="020B0604020202020204" pitchFamily="34" charset="0"/>
              <a:buChar char="•"/>
            </a:pPr>
            <a:r>
              <a:rPr lang="en-US" b="0" dirty="0" smtClean="0">
                <a:latin typeface="Arial" panose="020B0604020202020204" pitchFamily="34" charset="0"/>
                <a:cs typeface="Arial" panose="020B0604020202020204" pitchFamily="34" charset="0"/>
              </a:rPr>
              <a:t>Finally, y</a:t>
            </a:r>
            <a:r>
              <a:rPr lang="en-US" dirty="0" smtClean="0">
                <a:latin typeface="Arial" panose="020B0604020202020204" pitchFamily="34" charset="0"/>
                <a:cs typeface="Arial" panose="020B0604020202020204" pitchFamily="34" charset="0"/>
              </a:rPr>
              <a:t>ou may temporarily hide a trend line to better view data. Click the trends you want to hide from the trend reports legend box below the graph.</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 trend you have selected will become grayed out and the line will disappear from the graph. To display the trend line again, click the trend name again.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31</a:t>
            </a:fld>
            <a:endParaRPr lang="en-US" dirty="0"/>
          </a:p>
        </p:txBody>
      </p:sp>
    </p:spTree>
    <p:extLst>
      <p:ext uri="{BB962C8B-B14F-4D97-AF65-F5344CB8AC3E}">
        <p14:creationId xmlns:p14="http://schemas.microsoft.com/office/powerpoint/2010/main" val="28151915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The </a:t>
            </a:r>
            <a:r>
              <a:rPr lang="en-US" b="1" dirty="0" smtClean="0">
                <a:latin typeface="Arial" panose="020B0604020202020204" pitchFamily="34" charset="0"/>
                <a:cs typeface="Arial" panose="020B0604020202020204" pitchFamily="34" charset="0"/>
              </a:rPr>
              <a:t>Reports &amp; Files </a:t>
            </a:r>
            <a:r>
              <a:rPr lang="en-US" dirty="0">
                <a:latin typeface="Arial" panose="020B0604020202020204" pitchFamily="34" charset="0"/>
                <a:cs typeface="Arial" panose="020B0604020202020204" pitchFamily="34" charset="0"/>
              </a:rPr>
              <a:t>drop-down menu provides access to additional reports through the Summary Statistics and Retrieve Student Results pages.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 will discuss how these pages </a:t>
            </a:r>
            <a:r>
              <a:rPr lang="en-US" dirty="0" smtClean="0">
                <a:latin typeface="Arial" panose="020B0604020202020204" pitchFamily="34" charset="0"/>
                <a:cs typeface="Arial" panose="020B0604020202020204" pitchFamily="34" charset="0"/>
              </a:rPr>
              <a:t>function in </a:t>
            </a:r>
            <a:r>
              <a:rPr lang="en-US" dirty="0">
                <a:latin typeface="Arial" panose="020B0604020202020204" pitchFamily="34" charset="0"/>
                <a:cs typeface="Arial" panose="020B0604020202020204" pitchFamily="34" charset="0"/>
              </a:rPr>
              <a:t>more detail on the following slides.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32</a:t>
            </a:fld>
            <a:endParaRPr lang="en-US" dirty="0"/>
          </a:p>
        </p:txBody>
      </p:sp>
    </p:spTree>
    <p:extLst>
      <p:ext uri="{BB962C8B-B14F-4D97-AF65-F5344CB8AC3E}">
        <p14:creationId xmlns:p14="http://schemas.microsoft.com/office/powerpoint/2010/main" val="14530335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latin typeface="Arial" panose="020B0604020202020204" pitchFamily="34" charset="0"/>
                <a:cs typeface="Arial" panose="020B0604020202020204" pitchFamily="34" charset="0"/>
              </a:rPr>
              <a:t>The Summary Statistics section displays statistics for students who have tested for a selected test by administration year and test name. </a:t>
            </a:r>
          </a:p>
          <a:p>
            <a:endParaRPr lang="en-US" dirty="0" smtClean="0">
              <a:solidFill>
                <a:schemeClr val="tx1"/>
              </a:solidFill>
              <a:latin typeface="Arial" panose="020B0604020202020204" pitchFamily="34" charset="0"/>
              <a:cs typeface="Arial" panose="020B0604020202020204" pitchFamily="34" charset="0"/>
            </a:endParaRPr>
          </a:p>
          <a:p>
            <a:r>
              <a:rPr lang="en-US" dirty="0" smtClean="0">
                <a:solidFill>
                  <a:schemeClr val="tx1"/>
                </a:solidFill>
                <a:latin typeface="Arial" panose="020B0604020202020204" pitchFamily="34" charset="0"/>
                <a:cs typeface="Arial" panose="020B0604020202020204" pitchFamily="34" charset="0"/>
              </a:rPr>
              <a:t>To generate a summary statistics report: </a:t>
            </a:r>
          </a:p>
          <a:p>
            <a:r>
              <a:rPr lang="en-US" dirty="0" smtClean="0">
                <a:solidFill>
                  <a:schemeClr val="tx1"/>
                </a:solidFill>
                <a:latin typeface="Arial" panose="020B0604020202020204" pitchFamily="34" charset="0"/>
                <a:cs typeface="Arial" panose="020B0604020202020204" pitchFamily="34" charset="0"/>
              </a:rPr>
              <a:t>First, from the </a:t>
            </a:r>
            <a:r>
              <a:rPr lang="en-US" b="1" i="0" dirty="0" smtClean="0">
                <a:solidFill>
                  <a:schemeClr val="tx1"/>
                </a:solidFill>
                <a:latin typeface="Arial" panose="020B0604020202020204" pitchFamily="34" charset="0"/>
                <a:cs typeface="Arial" panose="020B0604020202020204" pitchFamily="34" charset="0"/>
              </a:rPr>
              <a:t>Reports &amp;</a:t>
            </a:r>
            <a:r>
              <a:rPr lang="en-US" b="1" i="0" baseline="0" dirty="0" smtClean="0">
                <a:solidFill>
                  <a:schemeClr val="tx1"/>
                </a:solidFill>
                <a:latin typeface="Arial" panose="020B0604020202020204" pitchFamily="34" charset="0"/>
                <a:cs typeface="Arial" panose="020B0604020202020204" pitchFamily="34" charset="0"/>
              </a:rPr>
              <a:t> Files</a:t>
            </a:r>
            <a:r>
              <a:rPr lang="en-US" b="1" i="1" baseline="0" dirty="0" smtClean="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drop-down list, select </a:t>
            </a:r>
            <a:r>
              <a:rPr lang="en-US" b="1" dirty="0" smtClean="0">
                <a:solidFill>
                  <a:schemeClr val="tx1"/>
                </a:solidFill>
                <a:latin typeface="Arial" panose="020B0604020202020204" pitchFamily="34" charset="0"/>
                <a:cs typeface="Arial" panose="020B0604020202020204" pitchFamily="34" charset="0"/>
              </a:rPr>
              <a:t>Summary Statistics</a:t>
            </a:r>
            <a:r>
              <a:rPr lang="en-US" dirty="0" smtClean="0">
                <a:solidFill>
                  <a:schemeClr val="tx1"/>
                </a:solidFill>
                <a:latin typeface="Arial" panose="020B0604020202020204" pitchFamily="34" charset="0"/>
                <a:cs typeface="Arial" panose="020B0604020202020204" pitchFamily="34" charset="0"/>
              </a:rPr>
              <a:t>. </a:t>
            </a:r>
          </a:p>
          <a:p>
            <a:r>
              <a:rPr lang="en-US" dirty="0" smtClean="0">
                <a:solidFill>
                  <a:schemeClr val="tx1"/>
                </a:solidFill>
                <a:latin typeface="Arial" panose="020B0604020202020204" pitchFamily="34" charset="0"/>
                <a:cs typeface="Arial" panose="020B0604020202020204" pitchFamily="34" charset="0"/>
              </a:rPr>
              <a:t>Next, select the test, administration, and test name</a:t>
            </a:r>
            <a:r>
              <a:rPr lang="en-US" baseline="0" dirty="0" smtClean="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for your report.</a:t>
            </a:r>
          </a:p>
          <a:p>
            <a:r>
              <a:rPr lang="en-US" dirty="0" smtClean="0">
                <a:solidFill>
                  <a:schemeClr val="tx1"/>
                </a:solidFill>
                <a:latin typeface="Arial" panose="020B0604020202020204" pitchFamily="34" charset="0"/>
                <a:cs typeface="Arial" panose="020B0604020202020204" pitchFamily="34" charset="0"/>
              </a:rPr>
              <a:t>Finally, click </a:t>
            </a:r>
            <a:r>
              <a:rPr lang="en-US" b="1" dirty="0" smtClean="0">
                <a:solidFill>
                  <a:schemeClr val="tx1"/>
                </a:solidFill>
                <a:latin typeface="Arial" panose="020B0604020202020204" pitchFamily="34" charset="0"/>
                <a:cs typeface="Arial" panose="020B0604020202020204" pitchFamily="34" charset="0"/>
              </a:rPr>
              <a:t>Generate Report</a:t>
            </a:r>
            <a:r>
              <a:rPr lang="en-US" dirty="0" smtClean="0">
                <a:solidFill>
                  <a:schemeClr val="tx1"/>
                </a:solidFill>
                <a:latin typeface="Arial" panose="020B0604020202020204" pitchFamily="34" charset="0"/>
                <a:cs typeface="Arial" panose="020B0604020202020204" pitchFamily="34" charset="0"/>
              </a:rPr>
              <a:t>. </a:t>
            </a:r>
          </a:p>
          <a:p>
            <a:endParaRPr lang="en-US" dirty="0" smtClean="0">
              <a:solidFill>
                <a:schemeClr val="tx1"/>
              </a:solidFill>
              <a:latin typeface="Arial" panose="020B0604020202020204" pitchFamily="34" charset="0"/>
              <a:cs typeface="Arial" panose="020B0604020202020204" pitchFamily="34" charset="0"/>
            </a:endParaRPr>
          </a:p>
          <a:p>
            <a:r>
              <a:rPr lang="en-US" dirty="0"/>
              <a:t>The report will show the number of students at each opportunity, as shown in this sample report. For example, students at “Opportunity 0” have not taken the test, students at “Opportunity 1” have taken the test once, and so on. </a:t>
            </a:r>
            <a:endParaRPr lang="en-US" dirty="0" smtClean="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33</a:t>
            </a:fld>
            <a:endParaRPr lang="en-US" dirty="0"/>
          </a:p>
        </p:txBody>
      </p:sp>
    </p:spTree>
    <p:extLst>
      <p:ext uri="{BB962C8B-B14F-4D97-AF65-F5344CB8AC3E}">
        <p14:creationId xmlns:p14="http://schemas.microsoft.com/office/powerpoint/2010/main" val="42694652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From the Retrieve</a:t>
            </a:r>
            <a:r>
              <a:rPr lang="en-US" baseline="0" dirty="0" smtClean="0">
                <a:latin typeface="Arial" panose="020B0604020202020204" pitchFamily="34" charset="0"/>
                <a:cs typeface="Arial" panose="020B0604020202020204" pitchFamily="34" charset="0"/>
              </a:rPr>
              <a:t> Student Results section, </a:t>
            </a:r>
            <a:r>
              <a:rPr lang="en-US" dirty="0" smtClean="0">
                <a:latin typeface="Arial" panose="020B0604020202020204" pitchFamily="34" charset="0"/>
                <a:cs typeface="Arial" panose="020B0604020202020204" pitchFamily="34" charset="0"/>
              </a:rPr>
              <a:t>you can download a ZIP file containing individual</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PDFs of each Individual</a:t>
            </a:r>
            <a:r>
              <a:rPr lang="en-US" baseline="0" dirty="0" smtClean="0">
                <a:latin typeface="Arial" panose="020B0604020202020204" pitchFamily="34" charset="0"/>
                <a:cs typeface="Arial" panose="020B0604020202020204" pitchFamily="34" charset="0"/>
              </a:rPr>
              <a:t> Student Report </a:t>
            </a:r>
            <a:r>
              <a:rPr lang="en-US" dirty="0"/>
              <a:t>for all the students associated with the selected school. The ZIP file will include a CSV manifest that lists all the PDFs included in the ZIP file.</a:t>
            </a:r>
          </a:p>
          <a:p>
            <a:endParaRPr lang="en-US" dirty="0">
              <a:cs typeface="Arial" panose="020B0604020202020204" pitchFamily="34" charset="0"/>
            </a:endParaRPr>
          </a:p>
          <a:p>
            <a:r>
              <a:rPr lang="en-US" dirty="0" smtClean="0">
                <a:latin typeface="Arial" panose="020B0604020202020204" pitchFamily="34" charset="0"/>
                <a:cs typeface="Arial" panose="020B0604020202020204" pitchFamily="34" charset="0"/>
              </a:rPr>
              <a:t>You can also download student data files for a selected test window by complex</a:t>
            </a:r>
            <a:r>
              <a:rPr lang="en-US" baseline="0" dirty="0" smtClean="0">
                <a:latin typeface="Arial" panose="020B0604020202020204" pitchFamily="34" charset="0"/>
                <a:cs typeface="Arial" panose="020B0604020202020204" pitchFamily="34" charset="0"/>
              </a:rPr>
              <a:t> area</a:t>
            </a:r>
            <a:r>
              <a:rPr lang="en-US" dirty="0" smtClean="0">
                <a:latin typeface="Arial" panose="020B0604020202020204" pitchFamily="34" charset="0"/>
                <a:cs typeface="Arial" panose="020B0604020202020204" pitchFamily="34" charset="0"/>
              </a:rPr>
              <a:t>, school, teacher, or roster, depending on</a:t>
            </a:r>
            <a:r>
              <a:rPr lang="en-US" baseline="0" dirty="0" smtClean="0">
                <a:latin typeface="Arial" panose="020B0604020202020204" pitchFamily="34" charset="0"/>
                <a:cs typeface="Arial" panose="020B0604020202020204" pitchFamily="34" charset="0"/>
              </a:rPr>
              <a:t> your user role</a:t>
            </a:r>
            <a:r>
              <a:rPr lang="en-US" dirty="0" smtClean="0">
                <a:latin typeface="Arial" panose="020B0604020202020204" pitchFamily="34" charset="0"/>
                <a:cs typeface="Arial" panose="020B0604020202020204" pitchFamily="34" charset="0"/>
              </a:rPr>
              <a:t>. The data file</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contains students’ personal information, including enrolled school and grade level, and the selected test scores and claim scale scores, if applicable. You can download the data file in Excel</a:t>
            </a:r>
            <a:r>
              <a:rPr lang="en-US" baseline="0" dirty="0" smtClean="0">
                <a:latin typeface="Arial" panose="020B0604020202020204" pitchFamily="34" charset="0"/>
                <a:cs typeface="Arial" panose="020B0604020202020204" pitchFamily="34" charset="0"/>
              </a:rPr>
              <a:t> or CSV </a:t>
            </a:r>
            <a:r>
              <a:rPr lang="en-US" dirty="0" smtClean="0">
                <a:latin typeface="Arial" panose="020B0604020202020204" pitchFamily="34" charset="0"/>
                <a:cs typeface="Arial" panose="020B0604020202020204" pitchFamily="34" charset="0"/>
              </a:rPr>
              <a:t>format. </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To generate a report: </a:t>
            </a:r>
          </a:p>
          <a:p>
            <a:r>
              <a:rPr lang="en-US" dirty="0" smtClean="0">
                <a:latin typeface="Arial" panose="020B0604020202020204" pitchFamily="34" charset="0"/>
                <a:cs typeface="Arial" panose="020B0604020202020204" pitchFamily="34" charset="0"/>
              </a:rPr>
              <a:t>First,</a:t>
            </a:r>
            <a:r>
              <a:rPr lang="en-US" baseline="0" dirty="0" smtClean="0">
                <a:latin typeface="Arial" panose="020B0604020202020204" pitchFamily="34" charset="0"/>
                <a:cs typeface="Arial" panose="020B0604020202020204" pitchFamily="34" charset="0"/>
              </a:rPr>
              <a:t> f</a:t>
            </a:r>
            <a:r>
              <a:rPr lang="en-US" dirty="0" smtClean="0">
                <a:latin typeface="Arial" panose="020B0604020202020204" pitchFamily="34" charset="0"/>
                <a:cs typeface="Arial" panose="020B0604020202020204" pitchFamily="34" charset="0"/>
              </a:rPr>
              <a:t>rom the </a:t>
            </a:r>
            <a:r>
              <a:rPr lang="en-US" b="1" i="0" dirty="0" smtClean="0">
                <a:latin typeface="Arial" panose="020B0604020202020204" pitchFamily="34" charset="0"/>
                <a:cs typeface="Arial" panose="020B0604020202020204" pitchFamily="34" charset="0"/>
              </a:rPr>
              <a:t>Reports &amp;</a:t>
            </a:r>
            <a:r>
              <a:rPr lang="en-US" b="1" i="0" baseline="0" dirty="0" smtClean="0">
                <a:latin typeface="Arial" panose="020B0604020202020204" pitchFamily="34" charset="0"/>
                <a:cs typeface="Arial" panose="020B0604020202020204" pitchFamily="34" charset="0"/>
              </a:rPr>
              <a:t> Files</a:t>
            </a:r>
            <a:r>
              <a:rPr lang="en-US" dirty="0" smtClean="0">
                <a:latin typeface="Arial" panose="020B0604020202020204" pitchFamily="34" charset="0"/>
                <a:cs typeface="Arial" panose="020B0604020202020204" pitchFamily="34" charset="0"/>
              </a:rPr>
              <a:t> drop-down list, select </a:t>
            </a:r>
            <a:r>
              <a:rPr lang="en-US" b="1" dirty="0" smtClean="0">
                <a:latin typeface="Arial" panose="020B0604020202020204" pitchFamily="34" charset="0"/>
                <a:cs typeface="Arial" panose="020B0604020202020204" pitchFamily="34" charset="0"/>
              </a:rPr>
              <a:t>Retrieve Student Results</a:t>
            </a:r>
            <a:r>
              <a:rPr lang="en-US" dirty="0" smtClean="0">
                <a:latin typeface="Arial" panose="020B0604020202020204" pitchFamily="34" charset="0"/>
                <a:cs typeface="Arial" panose="020B0604020202020204" pitchFamily="34" charset="0"/>
              </a:rPr>
              <a:t>. </a:t>
            </a:r>
          </a:p>
          <a:p>
            <a:r>
              <a:rPr lang="en-US" dirty="0" smtClean="0">
                <a:latin typeface="Arial" panose="020B0604020202020204" pitchFamily="34" charset="0"/>
                <a:cs typeface="Arial" panose="020B0604020202020204" pitchFamily="34" charset="0"/>
              </a:rPr>
              <a:t>Next,</a:t>
            </a:r>
            <a:r>
              <a:rPr lang="en-US" baseline="0" dirty="0" smtClean="0">
                <a:latin typeface="Arial" panose="020B0604020202020204" pitchFamily="34" charset="0"/>
                <a:cs typeface="Arial" panose="020B0604020202020204" pitchFamily="34" charset="0"/>
              </a:rPr>
              <a:t> s</a:t>
            </a:r>
            <a:r>
              <a:rPr lang="en-US" dirty="0" smtClean="0">
                <a:latin typeface="Arial" panose="020B0604020202020204" pitchFamily="34" charset="0"/>
                <a:cs typeface="Arial" panose="020B0604020202020204" pitchFamily="34" charset="0"/>
              </a:rPr>
              <a:t>elect a report from the </a:t>
            </a:r>
            <a:r>
              <a:rPr lang="en-US" b="1" i="0" dirty="0" smtClean="0">
                <a:latin typeface="Arial" panose="020B0604020202020204" pitchFamily="34" charset="0"/>
                <a:cs typeface="Arial" panose="020B0604020202020204" pitchFamily="34" charset="0"/>
              </a:rPr>
              <a:t>Report Type </a:t>
            </a:r>
            <a:r>
              <a:rPr lang="en-US" dirty="0" smtClean="0">
                <a:latin typeface="Arial" panose="020B0604020202020204" pitchFamily="34" charset="0"/>
                <a:cs typeface="Arial" panose="020B0604020202020204" pitchFamily="34" charset="0"/>
              </a:rPr>
              <a:t>drop-down</a:t>
            </a:r>
            <a:r>
              <a:rPr lang="en-US" baseline="0" dirty="0" smtClean="0">
                <a:latin typeface="Arial" panose="020B0604020202020204" pitchFamily="34" charset="0"/>
                <a:cs typeface="Arial" panose="020B0604020202020204" pitchFamily="34" charset="0"/>
              </a:rPr>
              <a:t> list. You may download either </a:t>
            </a:r>
            <a:r>
              <a:rPr lang="en-US" b="1" baseline="0" dirty="0" smtClean="0">
                <a:latin typeface="Arial" panose="020B0604020202020204" pitchFamily="34" charset="0"/>
                <a:cs typeface="Arial" panose="020B0604020202020204" pitchFamily="34" charset="0"/>
              </a:rPr>
              <a:t>Student Data</a:t>
            </a:r>
            <a:r>
              <a:rPr lang="en-US" baseline="0" dirty="0" smtClean="0">
                <a:latin typeface="Arial" panose="020B0604020202020204" pitchFamily="34" charset="0"/>
                <a:cs typeface="Arial" panose="020B0604020202020204" pitchFamily="34" charset="0"/>
              </a:rPr>
              <a:t> or </a:t>
            </a:r>
            <a:r>
              <a:rPr lang="en-US" b="1" baseline="0" dirty="0" smtClean="0">
                <a:latin typeface="Arial" panose="020B0604020202020204" pitchFamily="34" charset="0"/>
                <a:cs typeface="Arial" panose="020B0604020202020204" pitchFamily="34" charset="0"/>
              </a:rPr>
              <a:t>PDFs of Student Reports</a:t>
            </a:r>
            <a:r>
              <a:rPr lang="en-US" baseline="0" dirty="0" smtClean="0">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Then, select the parameters for your file from</a:t>
            </a:r>
            <a:r>
              <a:rPr lang="en-US" baseline="0" dirty="0" smtClean="0">
                <a:latin typeface="Arial" panose="020B0604020202020204" pitchFamily="34" charset="0"/>
                <a:cs typeface="Arial" panose="020B0604020202020204" pitchFamily="34" charset="0"/>
              </a:rPr>
              <a:t> the available drop-down lists and c</a:t>
            </a:r>
            <a:r>
              <a:rPr lang="en-US" dirty="0" smtClean="0">
                <a:latin typeface="Arial" panose="020B0604020202020204" pitchFamily="34" charset="0"/>
                <a:cs typeface="Arial" panose="020B0604020202020204" pitchFamily="34" charset="0"/>
              </a:rPr>
              <a:t>lick </a:t>
            </a:r>
            <a:r>
              <a:rPr lang="en-US" b="1" dirty="0" smtClean="0">
                <a:latin typeface="Arial" panose="020B0604020202020204" pitchFamily="34" charset="0"/>
                <a:cs typeface="Arial" panose="020B0604020202020204" pitchFamily="34" charset="0"/>
              </a:rPr>
              <a:t>Download</a:t>
            </a:r>
            <a:r>
              <a:rPr lang="en-US" dirty="0" smtClean="0">
                <a:latin typeface="Arial" panose="020B0604020202020204" pitchFamily="34" charset="0"/>
                <a:cs typeface="Arial" panose="020B0604020202020204" pitchFamily="34" charset="0"/>
              </a:rPr>
              <a:t>. You will be informed via email once the file is ready.</a:t>
            </a:r>
          </a:p>
          <a:p>
            <a:pPr defTabSz="882762">
              <a:defRPr/>
            </a:pPr>
            <a:r>
              <a:rPr lang="en-US" dirty="0" smtClean="0">
                <a:latin typeface="Arial" panose="020B0604020202020204" pitchFamily="34" charset="0"/>
                <a:cs typeface="Arial" panose="020B0604020202020204" pitchFamily="34" charset="0"/>
              </a:rPr>
              <a:t>Finally,</a:t>
            </a:r>
            <a:r>
              <a:rPr lang="en-US" baseline="0" dirty="0" smtClean="0">
                <a:latin typeface="Arial" panose="020B0604020202020204" pitchFamily="34" charset="0"/>
                <a:cs typeface="Arial" panose="020B0604020202020204" pitchFamily="34" charset="0"/>
              </a:rPr>
              <a:t> when your file is </a:t>
            </a:r>
            <a:r>
              <a:rPr lang="en-US" dirty="0" smtClean="0">
                <a:latin typeface="Arial" panose="020B0604020202020204" pitchFamily="34" charset="0"/>
                <a:cs typeface="Arial" panose="020B0604020202020204" pitchFamily="34" charset="0"/>
              </a:rPr>
              <a:t>ready, </a:t>
            </a:r>
            <a:r>
              <a:rPr lang="en-US" dirty="0"/>
              <a:t>click </a:t>
            </a:r>
            <a:r>
              <a:rPr lang="en-US" b="1" dirty="0"/>
              <a:t>Inbox</a:t>
            </a:r>
            <a:r>
              <a:rPr lang="en-US" dirty="0"/>
              <a:t> on the banner. Your file will be in the inbox. Click the </a:t>
            </a:r>
            <a:r>
              <a:rPr lang="en-US" b="1" dirty="0"/>
              <a:t>Download</a:t>
            </a:r>
            <a:r>
              <a:rPr lang="en-US" dirty="0"/>
              <a:t> link to save the file to your computer. </a:t>
            </a:r>
            <a:r>
              <a:rPr lang="en-US" dirty="0" smtClean="0">
                <a:latin typeface="Arial" panose="020B0604020202020204" pitchFamily="34" charset="0"/>
                <a:cs typeface="Arial" panose="020B0604020202020204" pitchFamily="34" charset="0"/>
              </a:rPr>
              <a:t>Your file will continue to be available for 30 days in ORS.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34</a:t>
            </a:fld>
            <a:endParaRPr lang="en-US" dirty="0"/>
          </a:p>
        </p:txBody>
      </p:sp>
    </p:spTree>
    <p:extLst>
      <p:ext uri="{BB962C8B-B14F-4D97-AF65-F5344CB8AC3E}">
        <p14:creationId xmlns:p14="http://schemas.microsoft.com/office/powerpoint/2010/main" val="26467313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You can search </a:t>
            </a:r>
            <a:r>
              <a:rPr lang="en-US" dirty="0">
                <a:latin typeface="Arial" panose="020B0604020202020204" pitchFamily="34" charset="0"/>
                <a:cs typeface="Arial" panose="020B0604020202020204" pitchFamily="34" charset="0"/>
              </a:rPr>
              <a:t>for </a:t>
            </a:r>
            <a:r>
              <a:rPr lang="en-US" dirty="0" smtClean="0">
                <a:latin typeface="Arial" panose="020B0604020202020204" pitchFamily="34" charset="0"/>
                <a:cs typeface="Arial" panose="020B0604020202020204" pitchFamily="34" charset="0"/>
              </a:rPr>
              <a:t>a student’s score reports by student</a:t>
            </a:r>
            <a:r>
              <a:rPr lang="en-US" baseline="0" dirty="0" smtClean="0">
                <a:latin typeface="Arial" panose="020B0604020202020204" pitchFamily="34" charset="0"/>
                <a:cs typeface="Arial" panose="020B0604020202020204" pitchFamily="34" charset="0"/>
              </a:rPr>
              <a:t> ID</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This is especially useful if you need to find a student’s score </a:t>
            </a:r>
            <a:r>
              <a:rPr lang="en-US" dirty="0" smtClean="0">
                <a:latin typeface="Arial" panose="020B0604020202020204" pitchFamily="34" charset="0"/>
                <a:cs typeface="Arial" panose="020B0604020202020204" pitchFamily="34" charset="0"/>
              </a:rPr>
              <a:t>reports, </a:t>
            </a:r>
            <a:r>
              <a:rPr lang="en-US" dirty="0">
                <a:latin typeface="Arial" panose="020B0604020202020204" pitchFamily="34" charset="0"/>
                <a:cs typeface="Arial" panose="020B0604020202020204" pitchFamily="34" charset="0"/>
              </a:rPr>
              <a:t>but do not know the student’s grade or </a:t>
            </a:r>
            <a:r>
              <a:rPr lang="en-US" dirty="0" smtClean="0">
                <a:latin typeface="Arial" panose="020B0604020202020204" pitchFamily="34" charset="0"/>
                <a:cs typeface="Arial" panose="020B0604020202020204" pitchFamily="34" charset="0"/>
              </a:rPr>
              <a:t>school (for complex area and state level users).</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This </a:t>
            </a:r>
            <a:r>
              <a:rPr lang="en-US" dirty="0">
                <a:latin typeface="Arial" panose="020B0604020202020204" pitchFamily="34" charset="0"/>
                <a:cs typeface="Arial" panose="020B0604020202020204" pitchFamily="34" charset="0"/>
              </a:rPr>
              <a:t>feature searches for score report results for </a:t>
            </a:r>
            <a:r>
              <a:rPr lang="en-US" dirty="0" smtClean="0">
                <a:latin typeface="Arial" panose="020B0604020202020204" pitchFamily="34" charset="0"/>
                <a:cs typeface="Arial" panose="020B0604020202020204" pitchFamily="34" charset="0"/>
              </a:rPr>
              <a:t>students.</a:t>
            </a:r>
          </a:p>
          <a:p>
            <a:endParaRPr lang="en-US" dirty="0">
              <a:latin typeface="Arial" panose="020B0604020202020204" pitchFamily="34" charset="0"/>
              <a:cs typeface="Arial" panose="020B0604020202020204" pitchFamily="34" charset="0"/>
            </a:endParaRPr>
          </a:p>
          <a:p>
            <a:r>
              <a:rPr lang="en-US" dirty="0" smtClean="0"/>
              <a:t>To search for multiple students at once, you can enter multiple SSID numbers separated by commas in the search field.</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35</a:t>
            </a:fld>
            <a:endParaRPr lang="en-US" dirty="0"/>
          </a:p>
        </p:txBody>
      </p:sp>
    </p:spTree>
    <p:extLst>
      <p:ext uri="{BB962C8B-B14F-4D97-AF65-F5344CB8AC3E}">
        <p14:creationId xmlns:p14="http://schemas.microsoft.com/office/powerpoint/2010/main" val="22611545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The </a:t>
            </a:r>
            <a:r>
              <a:rPr lang="en-US" b="0" i="0" dirty="0">
                <a:latin typeface="Arial" panose="020B0604020202020204" pitchFamily="34" charset="0"/>
                <a:cs typeface="Arial" panose="020B0604020202020204" pitchFamily="34" charset="0"/>
              </a:rPr>
              <a:t>Student Search Results </a:t>
            </a:r>
            <a:r>
              <a:rPr lang="en-US" dirty="0" smtClean="0">
                <a:latin typeface="Arial" panose="020B0604020202020204" pitchFamily="34" charset="0"/>
                <a:cs typeface="Arial" panose="020B0604020202020204" pitchFamily="34" charset="0"/>
              </a:rPr>
              <a:t>page will show </a:t>
            </a:r>
            <a:r>
              <a:rPr lang="en-US" dirty="0">
                <a:latin typeface="Arial" panose="020B0604020202020204" pitchFamily="34" charset="0"/>
                <a:cs typeface="Arial" panose="020B0604020202020204" pitchFamily="34" charset="0"/>
              </a:rPr>
              <a:t>a list of students </a:t>
            </a:r>
            <a:r>
              <a:rPr lang="en-US" dirty="0" smtClean="0">
                <a:latin typeface="Arial" panose="020B0604020202020204" pitchFamily="34" charset="0"/>
                <a:cs typeface="Arial" panose="020B0604020202020204" pitchFamily="34" charset="0"/>
              </a:rPr>
              <a:t>who match </a:t>
            </a:r>
            <a:r>
              <a:rPr lang="en-US" dirty="0">
                <a:latin typeface="Arial" panose="020B0604020202020204" pitchFamily="34" charset="0"/>
                <a:cs typeface="Arial" panose="020B0604020202020204" pitchFamily="34" charset="0"/>
              </a:rPr>
              <a:t>your search</a:t>
            </a:r>
            <a:r>
              <a:rPr lang="en-US" dirty="0" smtClean="0">
                <a:latin typeface="Arial" panose="020B0604020202020204" pitchFamily="34" charset="0"/>
                <a:cs typeface="Arial" panose="020B0604020202020204" pitchFamily="34" charset="0"/>
              </a:rPr>
              <a:t>. </a:t>
            </a:r>
          </a:p>
          <a:p>
            <a:pPr marL="165518" indent="-165518">
              <a:buFont typeface="Arial" panose="020B0604020202020204" pitchFamily="34" charset="0"/>
              <a:buChar char="•"/>
            </a:pPr>
            <a:r>
              <a:rPr lang="en-US" dirty="0" smtClean="0">
                <a:latin typeface="Arial" panose="020B0604020202020204" pitchFamily="34" charset="0"/>
                <a:cs typeface="Arial" panose="020B0604020202020204" pitchFamily="34" charset="0"/>
              </a:rPr>
              <a:t>To view all tests taken by a student,</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click</a:t>
            </a:r>
            <a:r>
              <a:rPr lang="en-US" baseline="0" dirty="0" smtClean="0">
                <a:latin typeface="Arial" panose="020B0604020202020204" pitchFamily="34" charset="0"/>
                <a:cs typeface="Arial" panose="020B0604020202020204" pitchFamily="34" charset="0"/>
              </a:rPr>
              <a:t> the plus sign. </a:t>
            </a:r>
          </a:p>
          <a:p>
            <a:pPr marL="165518" indent="-165518">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To view a student’s score report for a particular test, click the test name.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36</a:t>
            </a:fld>
            <a:endParaRPr lang="en-US" dirty="0"/>
          </a:p>
        </p:txBody>
      </p:sp>
    </p:spTree>
    <p:extLst>
      <p:ext uri="{BB962C8B-B14F-4D97-AF65-F5344CB8AC3E}">
        <p14:creationId xmlns:p14="http://schemas.microsoft.com/office/powerpoint/2010/main" val="22611545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latin typeface="Arial" panose="020B0604020202020204" pitchFamily="34" charset="0"/>
                <a:cs typeface="Arial" panose="020B0604020202020204" pitchFamily="34" charset="0"/>
              </a:rPr>
              <a:t>A roster is a collection of students sharing a similar characteristic who are assigned to a specific teacher. Rosters typically represent classrooms, but can also be used to group students with special needs or students participating in particular activities or programs. You can view how a roster of students performed on a test by selecting </a:t>
            </a:r>
            <a:r>
              <a:rPr lang="en-US" b="1" dirty="0">
                <a:latin typeface="Arial" panose="020B0604020202020204" pitchFamily="34" charset="0"/>
                <a:cs typeface="Arial" panose="020B0604020202020204" pitchFamily="34" charset="0"/>
              </a:rPr>
              <a:t>Roster</a:t>
            </a:r>
            <a:r>
              <a:rPr lang="en-US" dirty="0">
                <a:latin typeface="Arial" panose="020B0604020202020204" pitchFamily="34" charset="0"/>
                <a:cs typeface="Arial" panose="020B0604020202020204" pitchFamily="34" charset="0"/>
              </a:rPr>
              <a:t> in the “Who” drop-down list in the Score Reports exploration menu.</a:t>
            </a:r>
          </a:p>
          <a:p>
            <a:pPr defTabSz="882762">
              <a:defRPr/>
            </a:pPr>
            <a:endParaRPr lang="en-US" dirty="0" smtClean="0">
              <a:latin typeface="Arial" panose="020B0604020202020204" pitchFamily="34" charset="0"/>
              <a:cs typeface="Arial" panose="020B0604020202020204" pitchFamily="34" charset="0"/>
            </a:endParaRPr>
          </a:p>
          <a:p>
            <a:pPr defTabSz="882762">
              <a:defRPr/>
            </a:pPr>
            <a:r>
              <a:rPr lang="en-US" dirty="0"/>
              <a:t>Based on your user role, you may be able to create and edit rosters, which can be done in</a:t>
            </a:r>
            <a:r>
              <a:rPr lang="en-US" dirty="0" smtClean="0">
                <a:latin typeface="Arial" panose="020B0604020202020204" pitchFamily="34" charset="0"/>
                <a:cs typeface="Arial" panose="020B0604020202020204" pitchFamily="34" charset="0"/>
              </a:rPr>
              <a:t> TIDE and in ORS. </a:t>
            </a:r>
            <a:r>
              <a:rPr lang="en-US" dirty="0"/>
              <a:t>For some users, rosters may need to be created in TIDE before data can be viewed in ORS.</a:t>
            </a:r>
          </a:p>
          <a:p>
            <a:endParaRPr lang="en-US" dirty="0"/>
          </a:p>
          <a:p>
            <a:r>
              <a:rPr lang="en-US" dirty="0" smtClean="0">
                <a:latin typeface="Arial" panose="020B0604020202020204" pitchFamily="34" charset="0"/>
                <a:cs typeface="Arial" panose="020B0604020202020204" pitchFamily="34" charset="0"/>
              </a:rPr>
              <a:t>To view or edit a roster of students, click the </a:t>
            </a:r>
            <a:r>
              <a:rPr lang="en-US" b="1" dirty="0" smtClean="0">
                <a:latin typeface="Arial" panose="020B0604020202020204" pitchFamily="34" charset="0"/>
                <a:cs typeface="Arial" panose="020B0604020202020204" pitchFamily="34" charset="0"/>
              </a:rPr>
              <a:t>View/Edit Rosters</a:t>
            </a:r>
            <a:r>
              <a:rPr lang="en-US" dirty="0" smtClean="0">
                <a:latin typeface="Arial" panose="020B0604020202020204" pitchFamily="34" charset="0"/>
                <a:cs typeface="Arial" panose="020B0604020202020204" pitchFamily="34" charset="0"/>
              </a:rPr>
              <a:t> tool in the banner.</a:t>
            </a:r>
            <a:endParaRPr lang="en-US" dirty="0">
              <a:latin typeface="Arial" panose="020B0604020202020204" pitchFamily="34" charset="0"/>
              <a:cs typeface="Arial" panose="020B0604020202020204" pitchFamily="34" charset="0"/>
            </a:endParaRPr>
          </a:p>
          <a:p>
            <a:pPr defTabSz="919031">
              <a:defRPr/>
            </a:pPr>
            <a:endParaRPr lang="en-US"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37</a:t>
            </a:fld>
            <a:endParaRPr lang="en-US" dirty="0"/>
          </a:p>
        </p:txBody>
      </p:sp>
    </p:spTree>
    <p:extLst>
      <p:ext uri="{BB962C8B-B14F-4D97-AF65-F5344CB8AC3E}">
        <p14:creationId xmlns:p14="http://schemas.microsoft.com/office/powerpoint/2010/main" val="19221039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latin typeface="Arial" panose="020B0604020202020204" pitchFamily="34" charset="0"/>
                <a:cs typeface="Arial" panose="020B0604020202020204" pitchFamily="34" charset="0"/>
              </a:rPr>
              <a:t>When you click </a:t>
            </a:r>
            <a:r>
              <a:rPr lang="en-US" b="1" dirty="0">
                <a:latin typeface="Arial" panose="020B0604020202020204" pitchFamily="34" charset="0"/>
                <a:cs typeface="Arial" panose="020B0604020202020204" pitchFamily="34" charset="0"/>
              </a:rPr>
              <a:t>View/Edit Rosters</a:t>
            </a:r>
            <a:r>
              <a:rPr lang="en-US" dirty="0">
                <a:latin typeface="Arial" panose="020B0604020202020204" pitchFamily="34" charset="0"/>
                <a:cs typeface="Arial" panose="020B0604020202020204" pitchFamily="34" charset="0"/>
              </a:rPr>
              <a:t>, the </a:t>
            </a:r>
            <a:r>
              <a:rPr lang="en-US" b="1" dirty="0">
                <a:latin typeface="Arial" panose="020B0604020202020204" pitchFamily="34" charset="0"/>
                <a:cs typeface="Arial" panose="020B0604020202020204" pitchFamily="34" charset="0"/>
              </a:rPr>
              <a:t>View/Edit Rosters</a:t>
            </a:r>
            <a:r>
              <a:rPr lang="en-US" dirty="0">
                <a:latin typeface="Arial" panose="020B0604020202020204" pitchFamily="34" charset="0"/>
                <a:cs typeface="Arial" panose="020B0604020202020204" pitchFamily="34" charset="0"/>
              </a:rPr>
              <a:t> popup window will appear. In this example, the </a:t>
            </a:r>
            <a:r>
              <a:rPr lang="en-US" dirty="0" smtClean="0">
                <a:latin typeface="Arial" panose="020B0604020202020204" pitchFamily="34" charset="0"/>
                <a:cs typeface="Arial" panose="020B0604020202020204" pitchFamily="34" charset="0"/>
              </a:rPr>
              <a:t>complex</a:t>
            </a:r>
            <a:r>
              <a:rPr lang="en-US" baseline="0" dirty="0" smtClean="0">
                <a:latin typeface="Arial" panose="020B0604020202020204" pitchFamily="34" charset="0"/>
                <a:cs typeface="Arial" panose="020B0604020202020204" pitchFamily="34" charset="0"/>
              </a:rPr>
              <a:t> area, complex,</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and school criteria are required</a:t>
            </a:r>
            <a:r>
              <a:rPr lang="en-US" dirty="0" smtClean="0">
                <a:latin typeface="Arial" panose="020B0604020202020204" pitchFamily="34" charset="0"/>
                <a:cs typeface="Arial" panose="020B0604020202020204" pitchFamily="34" charset="0"/>
              </a:rPr>
              <a:t>. </a:t>
            </a:r>
          </a:p>
          <a:p>
            <a:pPr defTabSz="882762">
              <a:defRPr/>
            </a:pPr>
            <a:endParaRPr lang="en-US" dirty="0" smtClean="0">
              <a:latin typeface="Arial" panose="020B0604020202020204" pitchFamily="34" charset="0"/>
              <a:cs typeface="Arial" panose="020B0604020202020204" pitchFamily="34" charset="0"/>
            </a:endParaRPr>
          </a:p>
          <a:p>
            <a:pPr defTabSz="882762">
              <a:defRPr/>
            </a:pPr>
            <a:r>
              <a:rPr lang="en-US" dirty="0" smtClean="0">
                <a:latin typeface="Arial" panose="020B0604020202020204" pitchFamily="34" charset="0"/>
                <a:cs typeface="Arial" panose="020B0604020202020204" pitchFamily="34" charset="0"/>
              </a:rPr>
              <a:t>Select either “user defined” or “system defined” from roster type.  To</a:t>
            </a:r>
            <a:r>
              <a:rPr lang="en-US" baseline="0" dirty="0" smtClean="0">
                <a:latin typeface="Arial" panose="020B0604020202020204" pitchFamily="34" charset="0"/>
                <a:cs typeface="Arial" panose="020B0604020202020204" pitchFamily="34" charset="0"/>
              </a:rPr>
              <a:t> look up rosters that you created, be sure that “user defined” is selected in the drop down menu.</a:t>
            </a:r>
            <a:endParaRPr lang="en-US" dirty="0" smtClean="0">
              <a:latin typeface="Arial" panose="020B0604020202020204" pitchFamily="34" charset="0"/>
              <a:cs typeface="Arial" panose="020B0604020202020204" pitchFamily="34" charset="0"/>
            </a:endParaRPr>
          </a:p>
          <a:p>
            <a:pPr defTabSz="882762">
              <a:defRPr/>
            </a:pPr>
            <a:endParaRPr lang="en-US" dirty="0" smtClean="0">
              <a:latin typeface="Arial" panose="020B0604020202020204" pitchFamily="34" charset="0"/>
              <a:cs typeface="Arial" panose="020B0604020202020204" pitchFamily="34" charset="0"/>
            </a:endParaRPr>
          </a:p>
          <a:p>
            <a:pPr defTabSz="882762">
              <a:defRPr/>
            </a:pPr>
            <a:r>
              <a:rPr lang="en-US" dirty="0" smtClean="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Search </a:t>
            </a:r>
            <a:r>
              <a:rPr lang="en-US" dirty="0">
                <a:latin typeface="Arial" panose="020B0604020202020204" pitchFamily="34" charset="0"/>
                <a:cs typeface="Arial" panose="020B0604020202020204" pitchFamily="34" charset="0"/>
              </a:rPr>
              <a:t>to display a list of rosters matching your criteria. </a:t>
            </a:r>
            <a:endParaRPr lang="en-US" dirty="0" smtClean="0">
              <a:latin typeface="Arial" panose="020B0604020202020204" pitchFamily="34" charset="0"/>
              <a:cs typeface="Arial" panose="020B0604020202020204" pitchFamily="34" charset="0"/>
            </a:endParaRPr>
          </a:p>
          <a:p>
            <a:pPr defTabSz="882762">
              <a:defRPr/>
            </a:pPr>
            <a:endParaRPr lang="en-US" dirty="0" smtClean="0">
              <a:latin typeface="Arial" panose="020B0604020202020204" pitchFamily="34" charset="0"/>
              <a:cs typeface="Arial" panose="020B0604020202020204" pitchFamily="34" charset="0"/>
            </a:endParaRPr>
          </a:p>
          <a:p>
            <a:pPr defTabSz="882762">
              <a:defRPr/>
            </a:pPr>
            <a:endParaRPr lang="en-US" dirty="0">
              <a:latin typeface="Arial" panose="020B0604020202020204" pitchFamily="34" charset="0"/>
              <a:cs typeface="Arial" panose="020B0604020202020204" pitchFamily="34" charset="0"/>
            </a:endParaRPr>
          </a:p>
          <a:p>
            <a:pPr defTabSz="919031">
              <a:defRPr/>
            </a:pPr>
            <a:endParaRPr lang="en-US"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38</a:t>
            </a:fld>
            <a:endParaRPr lang="en-US" dirty="0"/>
          </a:p>
        </p:txBody>
      </p:sp>
    </p:spTree>
    <p:extLst>
      <p:ext uri="{BB962C8B-B14F-4D97-AF65-F5344CB8AC3E}">
        <p14:creationId xmlns:p14="http://schemas.microsoft.com/office/powerpoint/2010/main" val="19221039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latin typeface="Arial" panose="020B0604020202020204" pitchFamily="34" charset="0"/>
                <a:cs typeface="Arial" panose="020B0604020202020204" pitchFamily="34" charset="0"/>
              </a:rPr>
              <a:t>Once the list of rosters has loaded, you may p</a:t>
            </a:r>
            <a:r>
              <a:rPr lang="en-US" altLang="en-US" dirty="0">
                <a:latin typeface="Arial" panose="020B0604020202020204" pitchFamily="34" charset="0"/>
                <a:cs typeface="Arial" panose="020B0604020202020204" pitchFamily="34" charset="0"/>
              </a:rPr>
              <a:t>rint or delete </a:t>
            </a:r>
            <a:r>
              <a:rPr lang="en-US" altLang="en-US" dirty="0" smtClean="0">
                <a:latin typeface="Arial" panose="020B0604020202020204" pitchFamily="34" charset="0"/>
                <a:cs typeface="Arial" panose="020B0604020202020204" pitchFamily="34" charset="0"/>
              </a:rPr>
              <a:t>rosters, depending on your user role, </a:t>
            </a:r>
            <a:r>
              <a:rPr lang="en-US" altLang="en-US" dirty="0">
                <a:latin typeface="Arial" panose="020B0604020202020204" pitchFamily="34" charset="0"/>
                <a:cs typeface="Arial" panose="020B0604020202020204" pitchFamily="34" charset="0"/>
              </a:rPr>
              <a:t>by selecting them and clicking the </a:t>
            </a:r>
            <a:r>
              <a:rPr lang="en-US" altLang="en-US" b="1" dirty="0">
                <a:latin typeface="Arial" panose="020B0604020202020204" pitchFamily="34" charset="0"/>
                <a:cs typeface="Arial" panose="020B0604020202020204" pitchFamily="34" charset="0"/>
              </a:rPr>
              <a:t>Print</a:t>
            </a:r>
            <a:r>
              <a:rPr lang="en-US" altLang="en-US" dirty="0">
                <a:latin typeface="Arial" panose="020B0604020202020204" pitchFamily="34" charset="0"/>
                <a:cs typeface="Arial" panose="020B0604020202020204" pitchFamily="34" charset="0"/>
              </a:rPr>
              <a:t> or </a:t>
            </a:r>
            <a:r>
              <a:rPr lang="en-US" altLang="en-US" b="1" dirty="0">
                <a:latin typeface="Arial" panose="020B0604020202020204" pitchFamily="34" charset="0"/>
                <a:cs typeface="Arial" panose="020B0604020202020204" pitchFamily="34" charset="0"/>
              </a:rPr>
              <a:t>Delete</a:t>
            </a:r>
            <a:r>
              <a:rPr lang="en-US" altLang="en-US" dirty="0">
                <a:latin typeface="Arial" panose="020B0604020202020204" pitchFamily="34" charset="0"/>
                <a:cs typeface="Arial" panose="020B0604020202020204" pitchFamily="34" charset="0"/>
              </a:rPr>
              <a:t> button above the search results. </a:t>
            </a:r>
            <a:endParaRPr lang="en-US" altLang="en-US" dirty="0" smtClean="0">
              <a:latin typeface="Arial" panose="020B0604020202020204" pitchFamily="34" charset="0"/>
              <a:cs typeface="Arial" panose="020B0604020202020204" pitchFamily="34" charset="0"/>
            </a:endParaRPr>
          </a:p>
          <a:p>
            <a:pPr defTabSz="882762">
              <a:defRPr/>
            </a:pPr>
            <a:endParaRPr lang="en-US" dirty="0" smtClean="0">
              <a:latin typeface="Arial" panose="020B0604020202020204" pitchFamily="34" charset="0"/>
              <a:cs typeface="Arial" panose="020B0604020202020204" pitchFamily="34" charset="0"/>
            </a:endParaRPr>
          </a:p>
          <a:p>
            <a:pPr defTabSz="882762">
              <a:defRPr/>
            </a:pPr>
            <a:r>
              <a:rPr lang="en-US" b="1" u="sng" dirty="0" smtClean="0">
                <a:latin typeface="Arial" panose="020B0604020202020204" pitchFamily="34" charset="0"/>
                <a:cs typeface="Arial" panose="020B0604020202020204" pitchFamily="34" charset="0"/>
              </a:rPr>
              <a:t>CAUTION</a:t>
            </a:r>
            <a:r>
              <a:rPr lang="en-US" dirty="0" smtClean="0">
                <a:latin typeface="Arial" panose="020B0604020202020204" pitchFamily="34" charset="0"/>
                <a:cs typeface="Arial" panose="020B0604020202020204" pitchFamily="34" charset="0"/>
              </a:rPr>
              <a:t>: A</a:t>
            </a:r>
            <a:r>
              <a:rPr lang="en-US" baseline="0" dirty="0" smtClean="0">
                <a:latin typeface="Arial" panose="020B0604020202020204" pitchFamily="34" charset="0"/>
                <a:cs typeface="Arial" panose="020B0604020202020204" pitchFamily="34" charset="0"/>
              </a:rPr>
              <a:t> roster cannot be recovered once it is deleted.</a:t>
            </a:r>
            <a:endParaRPr lang="en-US" dirty="0">
              <a:latin typeface="Arial" panose="020B0604020202020204" pitchFamily="34" charset="0"/>
              <a:cs typeface="Arial" panose="020B0604020202020204" pitchFamily="34" charset="0"/>
            </a:endParaRPr>
          </a:p>
          <a:p>
            <a:pPr defTabSz="882762">
              <a:defRPr/>
            </a:pPr>
            <a:endParaRPr lang="en-US" dirty="0">
              <a:latin typeface="Arial" panose="020B0604020202020204" pitchFamily="34" charset="0"/>
              <a:cs typeface="Arial" panose="020B0604020202020204" pitchFamily="34" charset="0"/>
            </a:endParaRPr>
          </a:p>
          <a:p>
            <a:pPr defTabSz="882762">
              <a:defRPr/>
            </a:pPr>
            <a:r>
              <a:rPr lang="en-US" dirty="0">
                <a:latin typeface="Arial" panose="020B0604020202020204" pitchFamily="34" charset="0"/>
                <a:cs typeface="Arial" panose="020B0604020202020204" pitchFamily="34" charset="0"/>
              </a:rPr>
              <a:t>Click the pencil icon next to a roster </a:t>
            </a:r>
            <a:r>
              <a:rPr lang="en-US" dirty="0"/>
              <a:t>to view or edit its details. </a:t>
            </a:r>
            <a:endParaRPr lang="en-US" dirty="0">
              <a:latin typeface="Arial" panose="020B0604020202020204" pitchFamily="34" charset="0"/>
              <a:cs typeface="Arial" panose="020B0604020202020204" pitchFamily="34" charset="0"/>
            </a:endParaRPr>
          </a:p>
          <a:p>
            <a:pPr defTabSz="919031">
              <a:defRPr/>
            </a:pPr>
            <a:endParaRPr lang="en-US"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39</a:t>
            </a:fld>
            <a:endParaRPr lang="en-US" dirty="0"/>
          </a:p>
        </p:txBody>
      </p:sp>
    </p:spTree>
    <p:extLst>
      <p:ext uri="{BB962C8B-B14F-4D97-AF65-F5344CB8AC3E}">
        <p14:creationId xmlns:p14="http://schemas.microsoft.com/office/powerpoint/2010/main" val="1922103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896">
              <a:defRPr/>
            </a:pPr>
            <a:r>
              <a:rPr lang="en-US" dirty="0" smtClean="0">
                <a:latin typeface="Arial" panose="020B0604020202020204" pitchFamily="34" charset="0"/>
                <a:cs typeface="Arial" panose="020B0604020202020204" pitchFamily="34" charset="0"/>
              </a:rPr>
              <a:t>To log in to ORS, you must have an authorized email address and password, which is the same as the one you use for TIDE and the TA Interface. Contact your School Test Coordinator if you do not have a TIDE account. </a:t>
            </a:r>
          </a:p>
          <a:p>
            <a:pPr defTabSz="917896">
              <a:defRPr/>
            </a:pPr>
            <a:endParaRPr lang="en-US" dirty="0" smtClean="0">
              <a:latin typeface="Arial" panose="020B0604020202020204" pitchFamily="34" charset="0"/>
              <a:cs typeface="Arial" panose="020B0604020202020204" pitchFamily="34" charset="0"/>
            </a:endParaRPr>
          </a:p>
          <a:p>
            <a:pPr defTabSz="917896">
              <a:defRPr/>
            </a:pPr>
            <a:r>
              <a:rPr lang="en-US" dirty="0" smtClean="0">
                <a:latin typeface="Arial" panose="020B0604020202020204" pitchFamily="34" charset="0"/>
                <a:cs typeface="Arial" panose="020B0604020202020204" pitchFamily="34" charset="0"/>
              </a:rPr>
              <a:t>The ORS is a secure, role-based system. Your access to reports and data in the system depends upon your user role and your complex area and school associations. </a:t>
            </a:r>
          </a:p>
          <a:p>
            <a:pPr defTabSz="917896">
              <a:defRPr/>
            </a:pPr>
            <a:endParaRPr lang="en-US" dirty="0" smtClean="0">
              <a:latin typeface="Arial" panose="020B0604020202020204" pitchFamily="34" charset="0"/>
              <a:cs typeface="Arial" panose="020B0604020202020204" pitchFamily="34" charset="0"/>
            </a:endParaRPr>
          </a:p>
          <a:p>
            <a:pPr defTabSz="917896">
              <a:defRPr/>
            </a:pPr>
            <a:r>
              <a:rPr lang="en-US" dirty="0" smtClean="0">
                <a:latin typeface="Arial" panose="020B0604020202020204" pitchFamily="34" charset="0"/>
                <a:cs typeface="Arial" panose="020B0604020202020204" pitchFamily="34" charset="0"/>
              </a:rPr>
              <a:t>To </a:t>
            </a:r>
            <a:r>
              <a:rPr lang="en-US" dirty="0">
                <a:latin typeface="Arial" panose="020B0604020202020204" pitchFamily="34" charset="0"/>
                <a:cs typeface="Arial" panose="020B0604020202020204" pitchFamily="34" charset="0"/>
              </a:rPr>
              <a:t>log in to </a:t>
            </a:r>
            <a:r>
              <a:rPr lang="en-US" dirty="0" smtClean="0">
                <a:latin typeface="Arial" panose="020B0604020202020204" pitchFamily="34" charset="0"/>
                <a:cs typeface="Arial" panose="020B0604020202020204" pitchFamily="34" charset="0"/>
              </a:rPr>
              <a:t>ORS, </a:t>
            </a:r>
            <a:r>
              <a:rPr lang="en-US" dirty="0">
                <a:latin typeface="Arial" panose="020B0604020202020204" pitchFamily="34" charset="0"/>
                <a:cs typeface="Arial" panose="020B0604020202020204" pitchFamily="34" charset="0"/>
              </a:rPr>
              <a:t>go to </a:t>
            </a:r>
            <a:r>
              <a:rPr lang="en-US" dirty="0" smtClean="0">
                <a:latin typeface="Arial" panose="020B0604020202020204" pitchFamily="34" charset="0"/>
                <a:cs typeface="Arial" panose="020B0604020202020204" pitchFamily="34" charset="0"/>
              </a:rPr>
              <a:t>the</a:t>
            </a:r>
            <a:r>
              <a:rPr lang="en-US" baseline="0" dirty="0" smtClean="0">
                <a:latin typeface="Arial" panose="020B0604020202020204" pitchFamily="34" charset="0"/>
                <a:cs typeface="Arial" panose="020B0604020202020204" pitchFamily="34" charset="0"/>
              </a:rPr>
              <a:t> HSAP</a:t>
            </a:r>
            <a:r>
              <a:rPr lang="en-US" dirty="0" smtClean="0">
                <a:latin typeface="Arial" panose="020B0604020202020204" pitchFamily="34" charset="0"/>
                <a:cs typeface="Arial" panose="020B0604020202020204" pitchFamily="34" charset="0"/>
              </a:rPr>
              <a:t> portal at alohahsap.org. </a:t>
            </a:r>
            <a:r>
              <a:rPr lang="en-US" dirty="0">
                <a:latin typeface="Arial" panose="020B0604020202020204" pitchFamily="34" charset="0"/>
                <a:cs typeface="Arial" panose="020B0604020202020204" pitchFamily="34" charset="0"/>
              </a:rPr>
              <a:t>Click the appropriate </a:t>
            </a:r>
            <a:r>
              <a:rPr lang="en-US" dirty="0" smtClean="0">
                <a:latin typeface="Arial" panose="020B0604020202020204" pitchFamily="34" charset="0"/>
                <a:cs typeface="Arial" panose="020B0604020202020204" pitchFamily="34" charset="0"/>
              </a:rPr>
              <a:t>assessment card,</a:t>
            </a:r>
            <a:r>
              <a:rPr lang="en-US" baseline="0" dirty="0" smtClean="0">
                <a:latin typeface="Arial" panose="020B0604020202020204" pitchFamily="34" charset="0"/>
                <a:cs typeface="Arial" panose="020B0604020202020204" pitchFamily="34" charset="0"/>
              </a:rPr>
              <a:t> then the appropriates </a:t>
            </a:r>
            <a:r>
              <a:rPr lang="en-US" dirty="0" smtClean="0">
                <a:latin typeface="Arial" panose="020B0604020202020204" pitchFamily="34" charset="0"/>
                <a:cs typeface="Arial" panose="020B0604020202020204" pitchFamily="34" charset="0"/>
              </a:rPr>
              <a:t>user role. </a:t>
            </a:r>
            <a:r>
              <a:rPr lang="en-US" dirty="0">
                <a:latin typeface="Arial" panose="020B0604020202020204" pitchFamily="34" charset="0"/>
                <a:cs typeface="Arial" panose="020B0604020202020204" pitchFamily="34" charset="0"/>
              </a:rPr>
              <a:t>On the next page, click the </a:t>
            </a:r>
            <a:r>
              <a:rPr lang="en-US" b="1" dirty="0" smtClean="0">
                <a:latin typeface="Arial" panose="020B0604020202020204" pitchFamily="34" charset="0"/>
                <a:cs typeface="Arial" panose="020B0604020202020204" pitchFamily="34" charset="0"/>
              </a:rPr>
              <a:t>ORS </a:t>
            </a:r>
            <a:r>
              <a:rPr lang="en-US" dirty="0">
                <a:latin typeface="Arial" panose="020B0604020202020204" pitchFamily="34" charset="0"/>
                <a:cs typeface="Arial" panose="020B0604020202020204" pitchFamily="34" charset="0"/>
              </a:rPr>
              <a:t>system card. Enter </a:t>
            </a:r>
            <a:r>
              <a:rPr lang="en-US" dirty="0" smtClean="0">
                <a:latin typeface="Arial" panose="020B0604020202020204" pitchFamily="34" charset="0"/>
                <a:cs typeface="Arial" panose="020B0604020202020204" pitchFamily="34" charset="0"/>
              </a:rPr>
              <a:t>your username </a:t>
            </a:r>
            <a:r>
              <a:rPr lang="en-US" dirty="0">
                <a:latin typeface="Arial" panose="020B0604020202020204" pitchFamily="34" charset="0"/>
                <a:cs typeface="Arial" panose="020B0604020202020204" pitchFamily="34" charset="0"/>
              </a:rPr>
              <a:t>and </a:t>
            </a:r>
            <a:r>
              <a:rPr lang="en-US" dirty="0" smtClean="0">
                <a:latin typeface="Arial" panose="020B0604020202020204" pitchFamily="34" charset="0"/>
                <a:cs typeface="Arial" panose="020B0604020202020204" pitchFamily="34" charset="0"/>
              </a:rPr>
              <a:t>password,</a:t>
            </a:r>
            <a:r>
              <a:rPr lang="en-US" baseline="0" dirty="0" smtClean="0">
                <a:latin typeface="Arial" panose="020B0604020202020204" pitchFamily="34" charset="0"/>
                <a:cs typeface="Arial" panose="020B0604020202020204" pitchFamily="34" charset="0"/>
              </a:rPr>
              <a:t> and then </a:t>
            </a:r>
            <a:r>
              <a:rPr lang="en-US" dirty="0" smtClean="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Secure </a:t>
            </a:r>
            <a:r>
              <a:rPr lang="en-US" b="1" dirty="0" smtClean="0">
                <a:latin typeface="Arial" panose="020B0604020202020204" pitchFamily="34" charset="0"/>
                <a:cs typeface="Arial" panose="020B0604020202020204" pitchFamily="34" charset="0"/>
              </a:rPr>
              <a:t>Login</a:t>
            </a:r>
            <a:r>
              <a:rPr lang="en-US" dirty="0" smtClean="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a:t>
            </a:fld>
            <a:endParaRPr lang="en-US" dirty="0"/>
          </a:p>
        </p:txBody>
      </p:sp>
    </p:spTree>
    <p:extLst>
      <p:ext uri="{BB962C8B-B14F-4D97-AF65-F5344CB8AC3E}">
        <p14:creationId xmlns:p14="http://schemas.microsoft.com/office/powerpoint/2010/main" val="30265540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t>When you click the pencil icon next to a roster, a new pop-up window will appear, allowing you to edit that roster’s name, teacher name, and students in the roster. </a:t>
            </a:r>
          </a:p>
          <a:p>
            <a:pPr defTabSz="882762">
              <a:defRPr/>
            </a:pPr>
            <a:endParaRPr lang="en-US" dirty="0"/>
          </a:p>
          <a:p>
            <a:r>
              <a:rPr lang="en-US" dirty="0">
                <a:latin typeface="Arial" panose="020B0604020202020204" pitchFamily="34" charset="0"/>
                <a:cs typeface="Arial" panose="020B0604020202020204" pitchFamily="34" charset="0"/>
              </a:rPr>
              <a:t>A list of students will appear in the </a:t>
            </a:r>
            <a:r>
              <a:rPr lang="en-US" b="1" dirty="0" smtClean="0">
                <a:latin typeface="Arial" panose="020B0604020202020204" pitchFamily="34" charset="0"/>
                <a:cs typeface="Arial" panose="020B0604020202020204" pitchFamily="34" charset="0"/>
              </a:rPr>
              <a:t>Add </a:t>
            </a:r>
            <a:r>
              <a:rPr lang="en-US" b="1" dirty="0">
                <a:latin typeface="Arial" panose="020B0604020202020204" pitchFamily="34" charset="0"/>
                <a:cs typeface="Arial" panose="020B0604020202020204" pitchFamily="34" charset="0"/>
              </a:rPr>
              <a:t>Students to the Roster </a:t>
            </a:r>
            <a:r>
              <a:rPr lang="en-US" dirty="0">
                <a:latin typeface="Arial" panose="020B0604020202020204" pitchFamily="34" charset="0"/>
                <a:cs typeface="Arial" panose="020B0604020202020204" pitchFamily="34" charset="0"/>
              </a:rPr>
              <a:t>section near the bottom of the pop-up window. Students in the left column are available to be added to the roster, and students in the right column are currently in the roster.</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add students to the roster, select the necessary search criteria in the section titled, </a:t>
            </a:r>
            <a:r>
              <a:rPr lang="en-US" b="1" dirty="0">
                <a:latin typeface="Arial" panose="020B0604020202020204" pitchFamily="34" charset="0"/>
                <a:cs typeface="Arial" panose="020B0604020202020204" pitchFamily="34" charset="0"/>
              </a:rPr>
              <a:t>Search for Students to Add to the Roster</a:t>
            </a:r>
            <a:r>
              <a:rPr lang="en-US" dirty="0">
                <a:latin typeface="Arial" panose="020B0604020202020204" pitchFamily="34" charset="0"/>
                <a:cs typeface="Arial" panose="020B0604020202020204" pitchFamily="34" charset="0"/>
              </a:rPr>
              <a:t>. Click </a:t>
            </a:r>
            <a:r>
              <a:rPr lang="en-US" b="1" dirty="0">
                <a:latin typeface="Arial" panose="020B0604020202020204" pitchFamily="34" charset="0"/>
                <a:cs typeface="Arial" panose="020B0604020202020204" pitchFamily="34" charset="0"/>
              </a:rPr>
              <a:t>Search </a:t>
            </a:r>
            <a:r>
              <a:rPr lang="en-US" dirty="0">
                <a:latin typeface="Arial" panose="020B0604020202020204" pitchFamily="34" charset="0"/>
                <a:cs typeface="Arial" panose="020B0604020202020204" pitchFamily="34" charset="0"/>
              </a:rPr>
              <a:t>to display a list of students matching your criteria in the </a:t>
            </a:r>
            <a:r>
              <a:rPr lang="en-US" b="1" dirty="0">
                <a:latin typeface="Arial" panose="020B0604020202020204" pitchFamily="34" charset="0"/>
                <a:cs typeface="Arial" panose="020B0604020202020204" pitchFamily="34" charset="0"/>
              </a:rPr>
              <a:t>Available Students </a:t>
            </a:r>
            <a:r>
              <a:rPr lang="en-US" dirty="0">
                <a:latin typeface="Arial" panose="020B0604020202020204" pitchFamily="34" charset="0"/>
                <a:cs typeface="Arial" panose="020B0604020202020204" pitchFamily="34" charset="0"/>
              </a:rPr>
              <a:t>column.</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40</a:t>
            </a:fld>
            <a:endParaRPr lang="en-US" dirty="0"/>
          </a:p>
        </p:txBody>
      </p:sp>
    </p:spTree>
    <p:extLst>
      <p:ext uri="{BB962C8B-B14F-4D97-AF65-F5344CB8AC3E}">
        <p14:creationId xmlns:p14="http://schemas.microsoft.com/office/powerpoint/2010/main" val="19221039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To add a single student to the roster, click the green plus sign next to a student in the left column. You can add multiple students to the roster by marking checkboxes next to the students you want to add, and then clicking </a:t>
            </a:r>
            <a:r>
              <a:rPr lang="en-US" b="1" dirty="0">
                <a:latin typeface="Arial" panose="020B0604020202020204" pitchFamily="34" charset="0"/>
                <a:cs typeface="Arial" panose="020B0604020202020204" pitchFamily="34" charset="0"/>
              </a:rPr>
              <a:t>Add Selected</a:t>
            </a:r>
            <a:r>
              <a:rPr lang="en-US" dirty="0">
                <a:latin typeface="Arial" panose="020B0604020202020204" pitchFamily="34" charset="0"/>
                <a:cs typeface="Arial" panose="020B0604020202020204" pitchFamily="34" charset="0"/>
              </a:rPr>
              <a:t>. Add all available students to the roster by clicking </a:t>
            </a:r>
            <a:r>
              <a:rPr lang="en-US" b="1" dirty="0">
                <a:latin typeface="Arial" panose="020B0604020202020204" pitchFamily="34" charset="0"/>
                <a:cs typeface="Arial" panose="020B0604020202020204" pitchFamily="34" charset="0"/>
              </a:rPr>
              <a:t>Add All</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remove a single student from the roster, click the orange </a:t>
            </a:r>
            <a:r>
              <a:rPr lang="en-US" b="1" dirty="0">
                <a:latin typeface="Arial" panose="020B0604020202020204" pitchFamily="34" charset="0"/>
                <a:cs typeface="Arial" panose="020B0604020202020204" pitchFamily="34" charset="0"/>
              </a:rPr>
              <a:t>X</a:t>
            </a:r>
            <a:r>
              <a:rPr lang="en-US" dirty="0">
                <a:latin typeface="Arial" panose="020B0604020202020204" pitchFamily="34" charset="0"/>
                <a:cs typeface="Arial" panose="020B0604020202020204" pitchFamily="34" charset="0"/>
              </a:rPr>
              <a:t> next to a student in the right column. You can remove multiple students from the roster by marking checkboxes next to the students you want to remove, and then clicking </a:t>
            </a:r>
            <a:r>
              <a:rPr lang="en-US" b="1" dirty="0">
                <a:latin typeface="Arial" panose="020B0604020202020204" pitchFamily="34" charset="0"/>
                <a:cs typeface="Arial" panose="020B0604020202020204" pitchFamily="34" charset="0"/>
              </a:rPr>
              <a:t>Remove Selected</a:t>
            </a:r>
            <a:r>
              <a:rPr lang="en-US" dirty="0">
                <a:latin typeface="Arial" panose="020B0604020202020204" pitchFamily="34" charset="0"/>
                <a:cs typeface="Arial" panose="020B0604020202020204" pitchFamily="34" charset="0"/>
              </a:rPr>
              <a:t>. Remove all students from the roster by clicking </a:t>
            </a:r>
            <a:r>
              <a:rPr lang="en-US" b="1" dirty="0">
                <a:latin typeface="Arial" panose="020B0604020202020204" pitchFamily="34" charset="0"/>
                <a:cs typeface="Arial" panose="020B0604020202020204" pitchFamily="34" charset="0"/>
              </a:rPr>
              <a:t>Remove All</a:t>
            </a:r>
            <a:r>
              <a:rPr lang="en-US" dirty="0">
                <a:latin typeface="Arial" panose="020B0604020202020204" pitchFamily="34" charset="0"/>
                <a:cs typeface="Arial" panose="020B0604020202020204" pitchFamily="34" charset="0"/>
              </a:rPr>
              <a:t>.</a:t>
            </a:r>
          </a:p>
          <a:p>
            <a:pPr defTabSz="882762">
              <a:defRPr/>
            </a:pPr>
            <a:endParaRPr lang="en-US" dirty="0" smtClean="0">
              <a:latin typeface="Arial" panose="020B0604020202020204" pitchFamily="34" charset="0"/>
              <a:cs typeface="Arial" panose="020B0604020202020204" pitchFamily="34" charset="0"/>
            </a:endParaRPr>
          </a:p>
          <a:p>
            <a:pPr marL="0" marR="0" indent="0" algn="l" defTabSz="882762" rtl="0" eaLnBrk="0" fontAlgn="base" latinLnBrk="0" hangingPunct="0">
              <a:lnSpc>
                <a:spcPct val="100000"/>
              </a:lnSpc>
              <a:spcBef>
                <a:spcPct val="30000"/>
              </a:spcBef>
              <a:spcAft>
                <a:spcPct val="0"/>
              </a:spcAft>
              <a:buClrTx/>
              <a:buSzTx/>
              <a:buFontTx/>
              <a:buNone/>
              <a:tabLst/>
              <a:defRPr/>
            </a:pPr>
            <a:r>
              <a:rPr lang="en-US" dirty="0" smtClean="0"/>
              <a:t>When you have finished editing your roster, </a:t>
            </a:r>
            <a:r>
              <a:rPr lang="en-US" baseline="0" dirty="0" smtClean="0">
                <a:latin typeface="Arial" panose="020B0604020202020204" pitchFamily="34" charset="0"/>
                <a:cs typeface="Arial" panose="020B0604020202020204" pitchFamily="34" charset="0"/>
              </a:rPr>
              <a:t>click </a:t>
            </a:r>
            <a:r>
              <a:rPr lang="en-US" b="1" baseline="0" dirty="0" smtClean="0">
                <a:latin typeface="Arial" panose="020B0604020202020204" pitchFamily="34" charset="0"/>
                <a:cs typeface="Arial" panose="020B0604020202020204" pitchFamily="34" charset="0"/>
              </a:rPr>
              <a:t>Save</a:t>
            </a:r>
            <a:r>
              <a:rPr lang="en-US" baseline="0"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You will return to the list of roster search results where you may view or edit additional rosters.</a:t>
            </a:r>
          </a:p>
          <a:p>
            <a:pPr defTabSz="882762">
              <a:defRPr/>
            </a:pPr>
            <a:endParaRPr lang="en-US" dirty="0">
              <a:latin typeface="Arial" panose="020B0604020202020204" pitchFamily="34" charset="0"/>
              <a:cs typeface="Arial" panose="020B0604020202020204" pitchFamily="34" charset="0"/>
            </a:endParaRPr>
          </a:p>
          <a:p>
            <a:pPr defTabSz="882762">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41</a:t>
            </a:fld>
            <a:endParaRPr lang="en-US" dirty="0"/>
          </a:p>
        </p:txBody>
      </p:sp>
    </p:spTree>
    <p:extLst>
      <p:ext uri="{BB962C8B-B14F-4D97-AF65-F5344CB8AC3E}">
        <p14:creationId xmlns:p14="http://schemas.microsoft.com/office/powerpoint/2010/main" val="15261181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Y</a:t>
            </a:r>
            <a:r>
              <a:rPr lang="en-US" baseline="0" dirty="0" smtClean="0">
                <a:latin typeface="Arial" panose="020B0604020202020204" pitchFamily="34" charset="0"/>
                <a:cs typeface="Arial" panose="020B0604020202020204" pitchFamily="34" charset="0"/>
              </a:rPr>
              <a:t>ou may wish to create a new roster in order to see how a particular group of students performed collectively. </a:t>
            </a:r>
            <a:r>
              <a:rPr lang="en-US" dirty="0" smtClean="0">
                <a:latin typeface="Arial" panose="020B0604020202020204" pitchFamily="34" charset="0"/>
                <a:cs typeface="Arial" panose="020B0604020202020204" pitchFamily="34" charset="0"/>
              </a:rPr>
              <a:t>School-level </a:t>
            </a:r>
            <a:r>
              <a:rPr lang="en-US" dirty="0">
                <a:latin typeface="Arial" panose="020B0604020202020204" pitchFamily="34" charset="0"/>
                <a:cs typeface="Arial" panose="020B0604020202020204" pitchFamily="34" charset="0"/>
              </a:rPr>
              <a:t>users can create a roster </a:t>
            </a:r>
            <a:r>
              <a:rPr lang="en-US" dirty="0" smtClean="0">
                <a:latin typeface="Arial" panose="020B0604020202020204" pitchFamily="34" charset="0"/>
                <a:cs typeface="Arial" panose="020B0604020202020204" pitchFamily="34" charset="0"/>
              </a:rPr>
              <a:t>of </a:t>
            </a:r>
            <a:r>
              <a:rPr lang="en-US" dirty="0">
                <a:latin typeface="Arial" panose="020B0604020202020204" pitchFamily="34" charset="0"/>
                <a:cs typeface="Arial" panose="020B0604020202020204" pitchFamily="34" charset="0"/>
              </a:rPr>
              <a:t>all students in a specific grade who have tested. You can </a:t>
            </a:r>
            <a:r>
              <a:rPr lang="en-US" dirty="0" smtClean="0">
                <a:latin typeface="Arial" panose="020B0604020202020204" pitchFamily="34" charset="0"/>
                <a:cs typeface="Arial" panose="020B0604020202020204" pitchFamily="34" charset="0"/>
              </a:rPr>
              <a:t>create </a:t>
            </a:r>
            <a:r>
              <a:rPr lang="en-US" dirty="0">
                <a:latin typeface="Arial" panose="020B0604020202020204" pitchFamily="34" charset="0"/>
                <a:cs typeface="Arial" panose="020B0604020202020204" pitchFamily="34" charset="0"/>
              </a:rPr>
              <a:t>a custom list of students </a:t>
            </a:r>
            <a:r>
              <a:rPr lang="en-US" dirty="0" smtClean="0">
                <a:latin typeface="Arial" panose="020B0604020202020204" pitchFamily="34" charset="0"/>
                <a:cs typeface="Arial" panose="020B0604020202020204" pitchFamily="34" charset="0"/>
              </a:rPr>
              <a:t>receiving special instruction or who belong to an extracurricular program to </a:t>
            </a:r>
            <a:r>
              <a:rPr lang="en-US" dirty="0">
                <a:latin typeface="Arial" panose="020B0604020202020204" pitchFamily="34" charset="0"/>
                <a:cs typeface="Arial" panose="020B0604020202020204" pitchFamily="34" charset="0"/>
              </a:rPr>
              <a:t>track their performance as a group. </a:t>
            </a:r>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Click the </a:t>
            </a:r>
            <a:r>
              <a:rPr lang="en-US" b="1" dirty="0" smtClean="0">
                <a:latin typeface="Arial" panose="020B0604020202020204" pitchFamily="34" charset="0"/>
                <a:cs typeface="Arial" panose="020B0604020202020204" pitchFamily="34" charset="0"/>
              </a:rPr>
              <a:t>Add Roster </a:t>
            </a:r>
            <a:r>
              <a:rPr lang="en-US" dirty="0" smtClean="0">
                <a:latin typeface="Arial" panose="020B0604020202020204" pitchFamily="34" charset="0"/>
                <a:cs typeface="Arial" panose="020B0604020202020204" pitchFamily="34" charset="0"/>
              </a:rPr>
              <a:t>tool to create a new student roster.</a:t>
            </a:r>
            <a:endParaRPr lang="en-US" dirty="0">
              <a:latin typeface="Arial" panose="020B0604020202020204" pitchFamily="34" charset="0"/>
              <a:cs typeface="Arial" panose="020B0604020202020204" pitchFamily="34" charset="0"/>
            </a:endParaRPr>
          </a:p>
          <a:p>
            <a:pPr defTabSz="919031">
              <a:defRPr/>
            </a:pPr>
            <a:endParaRPr lang="en-US"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42</a:t>
            </a:fld>
            <a:endParaRPr lang="en-US" dirty="0"/>
          </a:p>
        </p:txBody>
      </p:sp>
    </p:spTree>
    <p:extLst>
      <p:ext uri="{BB962C8B-B14F-4D97-AF65-F5344CB8AC3E}">
        <p14:creationId xmlns:p14="http://schemas.microsoft.com/office/powerpoint/2010/main" val="19221039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smtClean="0">
                <a:latin typeface="Arial" panose="020B0604020202020204" pitchFamily="34" charset="0"/>
                <a:cs typeface="Arial" panose="020B0604020202020204" pitchFamily="34" charset="0"/>
              </a:rPr>
              <a:t>When you click </a:t>
            </a:r>
            <a:r>
              <a:rPr lang="en-US" b="1" dirty="0" smtClean="0">
                <a:latin typeface="Arial" panose="020B0604020202020204" pitchFamily="34" charset="0"/>
                <a:cs typeface="Arial" panose="020B0604020202020204" pitchFamily="34" charset="0"/>
              </a:rPr>
              <a:t>Add Roster</a:t>
            </a:r>
            <a:r>
              <a:rPr lang="en-US" dirty="0" smtClean="0">
                <a:latin typeface="Arial" panose="020B0604020202020204" pitchFamily="34" charset="0"/>
                <a:cs typeface="Arial" panose="020B0604020202020204" pitchFamily="34" charset="0"/>
              </a:rPr>
              <a:t>, the </a:t>
            </a:r>
            <a:r>
              <a:rPr lang="en-US" b="0" dirty="0" smtClean="0">
                <a:latin typeface="Arial" panose="020B0604020202020204" pitchFamily="34" charset="0"/>
                <a:cs typeface="Arial" panose="020B0604020202020204" pitchFamily="34" charset="0"/>
              </a:rPr>
              <a:t>Add Roster </a:t>
            </a:r>
            <a:r>
              <a:rPr lang="en-US" dirty="0" smtClean="0">
                <a:latin typeface="Arial" panose="020B0604020202020204" pitchFamily="34" charset="0"/>
                <a:cs typeface="Arial" panose="020B0604020202020204" pitchFamily="34" charset="0"/>
              </a:rPr>
              <a:t>pop-up </a:t>
            </a:r>
            <a:r>
              <a:rPr lang="en-US" dirty="0">
                <a:latin typeface="Arial" panose="020B0604020202020204" pitchFamily="34" charset="0"/>
                <a:cs typeface="Arial" panose="020B0604020202020204" pitchFamily="34" charset="0"/>
              </a:rPr>
              <a:t>window </a:t>
            </a:r>
            <a:r>
              <a:rPr lang="en-US" dirty="0" smtClean="0">
                <a:latin typeface="Arial" panose="020B0604020202020204" pitchFamily="34" charset="0"/>
                <a:cs typeface="Arial" panose="020B0604020202020204" pitchFamily="34" charset="0"/>
              </a:rPr>
              <a:t>will</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appear. </a:t>
            </a:r>
            <a:r>
              <a:rPr lang="en-US" dirty="0">
                <a:latin typeface="Arial" panose="020B0604020202020204" pitchFamily="34" charset="0"/>
                <a:cs typeface="Arial" panose="020B0604020202020204" pitchFamily="34" charset="0"/>
              </a:rPr>
              <a:t>To add a new roster, select the </a:t>
            </a:r>
            <a:r>
              <a:rPr lang="en-US" dirty="0" smtClean="0">
                <a:latin typeface="Arial" panose="020B0604020202020204" pitchFamily="34" charset="0"/>
                <a:cs typeface="Arial" panose="020B0604020202020204" pitchFamily="34" charset="0"/>
              </a:rPr>
              <a:t>complex</a:t>
            </a:r>
            <a:r>
              <a:rPr lang="en-US" baseline="0" dirty="0" smtClean="0">
                <a:latin typeface="Arial" panose="020B0604020202020204" pitchFamily="34" charset="0"/>
                <a:cs typeface="Arial" panose="020B0604020202020204" pitchFamily="34" charset="0"/>
              </a:rPr>
              <a:t> area, complex,</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and school to which the roster belongs. Enter a roster name and select the name of the teacher who should be associated with the roster</a:t>
            </a:r>
            <a:r>
              <a:rPr lang="en-US" dirty="0" smtClean="0">
                <a:latin typeface="Arial" panose="020B0604020202020204" pitchFamily="34" charset="0"/>
                <a:cs typeface="Arial" panose="020B0604020202020204" pitchFamily="34" charset="0"/>
              </a:rPr>
              <a:t>.  The roster name should be unique to that teacher and roster</a:t>
            </a:r>
            <a:r>
              <a:rPr lang="en-US" baseline="0" dirty="0" smtClean="0">
                <a:latin typeface="Arial" panose="020B0604020202020204" pitchFamily="34" charset="0"/>
                <a:cs typeface="Arial" panose="020B0604020202020204" pitchFamily="34" charset="0"/>
              </a:rPr>
              <a:t> to avoid multiple rosters with the same name.</a:t>
            </a:r>
            <a:endParaRPr lang="en-US" dirty="0" smtClean="0">
              <a:latin typeface="Arial" panose="020B0604020202020204" pitchFamily="34" charset="0"/>
              <a:cs typeface="Arial" panose="020B0604020202020204" pitchFamily="34" charset="0"/>
            </a:endParaRPr>
          </a:p>
          <a:p>
            <a:pPr defTabSz="882762">
              <a:defRPr/>
            </a:pPr>
            <a:endParaRPr lang="en-US" dirty="0">
              <a:latin typeface="Arial" panose="020B0604020202020204" pitchFamily="34" charset="0"/>
              <a:cs typeface="Arial" panose="020B0604020202020204" pitchFamily="34" charset="0"/>
            </a:endParaRPr>
          </a:p>
          <a:p>
            <a:pPr defTabSz="882762">
              <a:defRPr/>
            </a:pPr>
            <a:r>
              <a:rPr lang="en-US" dirty="0">
                <a:latin typeface="Arial" panose="020B0604020202020204" pitchFamily="34" charset="0"/>
                <a:cs typeface="Arial" panose="020B0604020202020204" pitchFamily="34" charset="0"/>
              </a:rPr>
              <a:t>In </a:t>
            </a:r>
            <a:r>
              <a:rPr lang="en-US" b="1" dirty="0" smtClean="0">
                <a:latin typeface="Arial" panose="020B0604020202020204" pitchFamily="34" charset="0"/>
                <a:cs typeface="Arial" panose="020B0604020202020204" pitchFamily="34" charset="0"/>
              </a:rPr>
              <a:t>Test </a:t>
            </a:r>
            <a:r>
              <a:rPr lang="en-US" b="1" dirty="0">
                <a:latin typeface="Arial" panose="020B0604020202020204" pitchFamily="34" charset="0"/>
                <a:cs typeface="Arial" panose="020B0604020202020204" pitchFamily="34" charset="0"/>
              </a:rPr>
              <a:t>Settings and </a:t>
            </a:r>
            <a:r>
              <a:rPr lang="en-US" b="1" dirty="0" smtClean="0">
                <a:latin typeface="Arial" panose="020B0604020202020204" pitchFamily="34" charset="0"/>
                <a:cs typeface="Arial" panose="020B0604020202020204" pitchFamily="34" charset="0"/>
              </a:rPr>
              <a:t>Tools Filters</a:t>
            </a:r>
            <a:r>
              <a:rPr lang="en-US" dirty="0" smtClean="0">
                <a:latin typeface="Arial" panose="020B0604020202020204" pitchFamily="34" charset="0"/>
                <a:cs typeface="Arial" panose="020B0604020202020204" pitchFamily="34" charset="0"/>
              </a:rPr>
              <a:t>, you may optionally</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refine </a:t>
            </a:r>
            <a:r>
              <a:rPr lang="en-US" dirty="0">
                <a:latin typeface="Arial" panose="020B0604020202020204" pitchFamily="34" charset="0"/>
                <a:cs typeface="Arial" panose="020B0604020202020204" pitchFamily="34" charset="0"/>
              </a:rPr>
              <a:t>the list of available students by selecting additional criteria from the drop-down lists and checkboxes. Then click </a:t>
            </a:r>
            <a:r>
              <a:rPr lang="en-US" b="1" dirty="0" smtClean="0">
                <a:latin typeface="Arial" panose="020B0604020202020204" pitchFamily="34" charset="0"/>
                <a:cs typeface="Arial" panose="020B0604020202020204" pitchFamily="34" charset="0"/>
              </a:rPr>
              <a:t>Search</a:t>
            </a:r>
            <a:r>
              <a:rPr lang="en-US" dirty="0" smtClean="0">
                <a:latin typeface="Arial" panose="020B0604020202020204" pitchFamily="34" charset="0"/>
                <a:cs typeface="Arial" panose="020B0604020202020204" pitchFamily="34" charset="0"/>
              </a:rPr>
              <a:t>. Students matching your search</a:t>
            </a:r>
            <a:r>
              <a:rPr lang="en-US" baseline="0" dirty="0" smtClean="0">
                <a:latin typeface="Arial" panose="020B0604020202020204" pitchFamily="34" charset="0"/>
                <a:cs typeface="Arial" panose="020B0604020202020204" pitchFamily="34" charset="0"/>
              </a:rPr>
              <a:t> criteria will appear in the </a:t>
            </a:r>
            <a:r>
              <a:rPr lang="en-US" b="1" baseline="0" dirty="0" smtClean="0">
                <a:latin typeface="Arial" panose="020B0604020202020204" pitchFamily="34" charset="0"/>
                <a:cs typeface="Arial" panose="020B0604020202020204" pitchFamily="34" charset="0"/>
              </a:rPr>
              <a:t>Available Students </a:t>
            </a:r>
            <a:r>
              <a:rPr lang="en-US" baseline="0" dirty="0" smtClean="0">
                <a:latin typeface="Arial" panose="020B0604020202020204" pitchFamily="34" charset="0"/>
                <a:cs typeface="Arial" panose="020B0604020202020204" pitchFamily="34" charset="0"/>
              </a:rPr>
              <a:t>column near the bottom of the window.</a:t>
            </a:r>
            <a:endParaRPr lang="en-US" dirty="0">
              <a:latin typeface="Arial" panose="020B0604020202020204" pitchFamily="34" charset="0"/>
              <a:cs typeface="Arial" panose="020B0604020202020204" pitchFamily="34" charset="0"/>
            </a:endParaRPr>
          </a:p>
          <a:p>
            <a:pPr defTabSz="882762">
              <a:defRPr/>
            </a:pPr>
            <a:endParaRPr lang="en-US" dirty="0">
              <a:latin typeface="Arial" panose="020B0604020202020204" pitchFamily="34" charset="0"/>
              <a:cs typeface="Arial" panose="020B0604020202020204" pitchFamily="34" charset="0"/>
            </a:endParaRPr>
          </a:p>
          <a:p>
            <a:pPr defTabSz="882762">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43</a:t>
            </a:fld>
            <a:endParaRPr lang="en-US" dirty="0"/>
          </a:p>
        </p:txBody>
      </p:sp>
    </p:spTree>
    <p:extLst>
      <p:ext uri="{BB962C8B-B14F-4D97-AF65-F5344CB8AC3E}">
        <p14:creationId xmlns:p14="http://schemas.microsoft.com/office/powerpoint/2010/main" val="15261181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To </a:t>
            </a:r>
            <a:r>
              <a:rPr lang="en-US" dirty="0">
                <a:latin typeface="Arial" panose="020B0604020202020204" pitchFamily="34" charset="0"/>
                <a:cs typeface="Arial" panose="020B0604020202020204" pitchFamily="34" charset="0"/>
              </a:rPr>
              <a:t>add a single student to the roster, click the green plus sign next to a student in the left column. You can add multiple students to the roster by marking checkboxes next to the students you want to add, and then clicking </a:t>
            </a:r>
            <a:r>
              <a:rPr lang="en-US" b="1" dirty="0">
                <a:latin typeface="Arial" panose="020B0604020202020204" pitchFamily="34" charset="0"/>
                <a:cs typeface="Arial" panose="020B0604020202020204" pitchFamily="34" charset="0"/>
              </a:rPr>
              <a:t>Add Selected</a:t>
            </a:r>
            <a:r>
              <a:rPr lang="en-US" dirty="0">
                <a:latin typeface="Arial" panose="020B0604020202020204" pitchFamily="34" charset="0"/>
                <a:cs typeface="Arial" panose="020B0604020202020204" pitchFamily="34" charset="0"/>
              </a:rPr>
              <a:t>. Add all available students to the roster by clicking </a:t>
            </a:r>
            <a:r>
              <a:rPr lang="en-US" b="1" dirty="0">
                <a:latin typeface="Arial" panose="020B0604020202020204" pitchFamily="34" charset="0"/>
                <a:cs typeface="Arial" panose="020B0604020202020204" pitchFamily="34" charset="0"/>
              </a:rPr>
              <a:t>Add All</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remove a single student from the roster, click the orange </a:t>
            </a:r>
            <a:r>
              <a:rPr lang="en-US" b="1" dirty="0">
                <a:latin typeface="Arial" panose="020B0604020202020204" pitchFamily="34" charset="0"/>
                <a:cs typeface="Arial" panose="020B0604020202020204" pitchFamily="34" charset="0"/>
              </a:rPr>
              <a:t>X</a:t>
            </a:r>
            <a:r>
              <a:rPr lang="en-US" dirty="0">
                <a:latin typeface="Arial" panose="020B0604020202020204" pitchFamily="34" charset="0"/>
                <a:cs typeface="Arial" panose="020B0604020202020204" pitchFamily="34" charset="0"/>
              </a:rPr>
              <a:t> next to a student in the right column. You can remove multiple students from the roster by marking checkboxes next to the students you want to remove, and then clicking </a:t>
            </a:r>
            <a:r>
              <a:rPr lang="en-US" b="1" dirty="0">
                <a:latin typeface="Arial" panose="020B0604020202020204" pitchFamily="34" charset="0"/>
                <a:cs typeface="Arial" panose="020B0604020202020204" pitchFamily="34" charset="0"/>
              </a:rPr>
              <a:t>Remove Selected</a:t>
            </a:r>
            <a:r>
              <a:rPr lang="en-US" dirty="0">
                <a:latin typeface="Arial" panose="020B0604020202020204" pitchFamily="34" charset="0"/>
                <a:cs typeface="Arial" panose="020B0604020202020204" pitchFamily="34" charset="0"/>
              </a:rPr>
              <a:t>. Remove all students from the roster by clicking </a:t>
            </a:r>
            <a:r>
              <a:rPr lang="en-US" b="1" dirty="0">
                <a:latin typeface="Arial" panose="020B0604020202020204" pitchFamily="34" charset="0"/>
                <a:cs typeface="Arial" panose="020B0604020202020204" pitchFamily="34" charset="0"/>
              </a:rPr>
              <a:t>Remove All</a:t>
            </a:r>
            <a:r>
              <a:rPr lang="en-US" dirty="0">
                <a:latin typeface="Arial" panose="020B0604020202020204" pitchFamily="34" charset="0"/>
                <a:cs typeface="Arial" panose="020B0604020202020204" pitchFamily="34" charset="0"/>
              </a:rPr>
              <a:t>.</a:t>
            </a:r>
          </a:p>
          <a:p>
            <a:pPr defTabSz="882762">
              <a:defRPr/>
            </a:pPr>
            <a:endParaRPr lang="en-US" dirty="0" smtClean="0">
              <a:latin typeface="Arial" panose="020B0604020202020204" pitchFamily="34" charset="0"/>
              <a:cs typeface="Arial" panose="020B0604020202020204" pitchFamily="34" charset="0"/>
            </a:endParaRPr>
          </a:p>
          <a:p>
            <a:pPr defTabSz="882762">
              <a:defRPr/>
            </a:pPr>
            <a:r>
              <a:rPr lang="en-US" dirty="0" smtClean="0">
                <a:latin typeface="Arial" panose="020B0604020202020204" pitchFamily="34" charset="0"/>
                <a:cs typeface="Arial" panose="020B0604020202020204" pitchFamily="34" charset="0"/>
              </a:rPr>
              <a:t>When you are finished adding students to the roster, click </a:t>
            </a:r>
            <a:r>
              <a:rPr lang="en-US" b="1" dirty="0" smtClean="0">
                <a:latin typeface="Arial" panose="020B0604020202020204" pitchFamily="34" charset="0"/>
                <a:cs typeface="Arial" panose="020B0604020202020204" pitchFamily="34" charset="0"/>
              </a:rPr>
              <a:t>Save</a:t>
            </a:r>
            <a:r>
              <a:rPr lang="en-US" dirty="0" smtClean="0">
                <a:latin typeface="Arial" panose="020B0604020202020204" pitchFamily="34" charset="0"/>
                <a:cs typeface="Arial" panose="020B0604020202020204" pitchFamily="34" charset="0"/>
              </a:rPr>
              <a:t> to create the new roster.</a:t>
            </a:r>
            <a:endParaRPr lang="en-US" dirty="0">
              <a:latin typeface="Arial" panose="020B0604020202020204" pitchFamily="34" charset="0"/>
              <a:cs typeface="Arial" panose="020B0604020202020204" pitchFamily="34" charset="0"/>
            </a:endParaRPr>
          </a:p>
          <a:p>
            <a:pPr defTabSz="882762">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44</a:t>
            </a:fld>
            <a:endParaRPr lang="en-US" dirty="0"/>
          </a:p>
        </p:txBody>
      </p:sp>
    </p:spTree>
    <p:extLst>
      <p:ext uri="{BB962C8B-B14F-4D97-AF65-F5344CB8AC3E}">
        <p14:creationId xmlns:p14="http://schemas.microsoft.com/office/powerpoint/2010/main" val="15261181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latin typeface="Arial" panose="020B0604020202020204" pitchFamily="34" charset="0"/>
                <a:cs typeface="Arial" panose="020B0604020202020204" pitchFamily="34" charset="0"/>
              </a:rPr>
              <a:t>Here are a few things to remember:</a:t>
            </a:r>
            <a:endParaRPr lang="en-US" dirty="0" smtClean="0">
              <a:latin typeface="Arial" panose="020B0604020202020204" pitchFamily="34" charset="0"/>
              <a:cs typeface="Arial" panose="020B0604020202020204" pitchFamily="34" charset="0"/>
            </a:endParaRPr>
          </a:p>
          <a:p>
            <a:pPr marL="166379" indent="-166379">
              <a:buFont typeface="Arial" panose="020B0604020202020204" pitchFamily="34" charset="0"/>
              <a:buChar char="•"/>
            </a:pPr>
            <a:r>
              <a:rPr lang="en-US" dirty="0" smtClean="0">
                <a:latin typeface="Arial" panose="020B0604020202020204" pitchFamily="34" charset="0"/>
                <a:cs typeface="Arial" panose="020B0604020202020204" pitchFamily="34" charset="0"/>
              </a:rPr>
              <a:t>The Online Reporting System helps educators answer questions regarding the assessment data in order to improve teaching and learning;</a:t>
            </a:r>
          </a:p>
          <a:p>
            <a:pPr marL="166379" indent="-166379">
              <a:buFont typeface="Arial" panose="020B0604020202020204" pitchFamily="34" charset="0"/>
              <a:buChar char="•"/>
            </a:pPr>
            <a:r>
              <a:rPr lang="en-US" dirty="0" smtClean="0">
                <a:latin typeface="Arial" panose="020B0604020202020204" pitchFamily="34" charset="0"/>
                <a:cs typeface="Arial" panose="020B0604020202020204" pitchFamily="34" charset="0"/>
              </a:rPr>
              <a:t>The magnifying glass icon </a:t>
            </a:r>
            <a:r>
              <a:rPr lang="en-US" baseline="0" dirty="0" smtClean="0">
                <a:latin typeface="Arial" panose="020B0604020202020204" pitchFamily="34" charset="0"/>
                <a:cs typeface="Arial" panose="020B0604020202020204" pitchFamily="34" charset="0"/>
              </a:rPr>
              <a:t>displays the exploration menu, which is used to explore the different dimensions and levels of score data;</a:t>
            </a:r>
            <a:r>
              <a:rPr lang="en-US" dirty="0" smtClean="0">
                <a:latin typeface="Arial" panose="020B0604020202020204" pitchFamily="34" charset="0"/>
                <a:cs typeface="Arial" panose="020B0604020202020204" pitchFamily="34" charset="0"/>
              </a:rPr>
              <a:t> </a:t>
            </a:r>
          </a:p>
          <a:p>
            <a:pPr marL="166379" indent="-166379">
              <a:buFont typeface="Arial" panose="020B0604020202020204" pitchFamily="34" charset="0"/>
              <a:buChar char="•"/>
            </a:pPr>
            <a:r>
              <a:rPr lang="en-US" dirty="0" smtClean="0">
                <a:latin typeface="Arial" panose="020B0604020202020204" pitchFamily="34" charset="0"/>
                <a:cs typeface="Arial" panose="020B0604020202020204" pitchFamily="34" charset="0"/>
              </a:rPr>
              <a:t>All reports can be printed and exported;</a:t>
            </a:r>
          </a:p>
          <a:p>
            <a:pPr marL="166379" indent="-166379">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The </a:t>
            </a:r>
            <a:r>
              <a:rPr lang="en-US" b="1" baseline="0" dirty="0" smtClean="0">
                <a:latin typeface="Arial" panose="020B0604020202020204" pitchFamily="34" charset="0"/>
                <a:cs typeface="Arial" panose="020B0604020202020204" pitchFamily="34" charset="0"/>
              </a:rPr>
              <a:t>Help</a:t>
            </a:r>
            <a:r>
              <a:rPr lang="en-US" baseline="0" dirty="0" smtClean="0">
                <a:latin typeface="Arial" panose="020B0604020202020204" pitchFamily="34" charset="0"/>
                <a:cs typeface="Arial" panose="020B0604020202020204" pitchFamily="34" charset="0"/>
              </a:rPr>
              <a:t> button is available on every page of ORS; and</a:t>
            </a:r>
            <a:r>
              <a:rPr lang="en-US" dirty="0" smtClean="0">
                <a:latin typeface="Arial" panose="020B0604020202020204" pitchFamily="34" charset="0"/>
                <a:cs typeface="Arial" panose="020B0604020202020204" pitchFamily="34" charset="0"/>
              </a:rPr>
              <a:t> </a:t>
            </a:r>
          </a:p>
          <a:p>
            <a:pPr marL="166379" indent="-166379">
              <a:buFont typeface="Arial" panose="020B0604020202020204" pitchFamily="34" charset="0"/>
              <a:buChar char="•"/>
            </a:pPr>
            <a:r>
              <a:rPr lang="en-US" dirty="0" smtClean="0">
                <a:latin typeface="Arial" panose="020B0604020202020204" pitchFamily="34" charset="0"/>
                <a:cs typeface="Arial" panose="020B0604020202020204" pitchFamily="34" charset="0"/>
              </a:rPr>
              <a:t>You can use ORS to generate individual student reports to share with parents.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45</a:t>
            </a:fld>
            <a:endParaRPr lang="en-US" dirty="0"/>
          </a:p>
        </p:txBody>
      </p:sp>
    </p:spTree>
    <p:extLst>
      <p:ext uri="{BB962C8B-B14F-4D97-AF65-F5344CB8AC3E}">
        <p14:creationId xmlns:p14="http://schemas.microsoft.com/office/powerpoint/2010/main" val="10541880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defTabSz="919031" eaLnBrk="1" hangingPunct="1">
              <a:spcBef>
                <a:spcPct val="0"/>
              </a:spcBef>
              <a:defRPr/>
            </a:pPr>
            <a:r>
              <a:rPr lang="en-US" altLang="en-US" dirty="0" smtClean="0">
                <a:latin typeface="Arial" charset="0"/>
              </a:rPr>
              <a:t>Thank you for taking the time to view this training module. For</a:t>
            </a:r>
            <a:r>
              <a:rPr lang="en-US" altLang="en-US" baseline="0" dirty="0" smtClean="0">
                <a:latin typeface="Arial" charset="0"/>
              </a:rPr>
              <a:t> detailed information, c</a:t>
            </a:r>
            <a:r>
              <a:rPr lang="en-US" altLang="en-US" dirty="0" smtClean="0">
                <a:latin typeface="Arial" charset="0"/>
              </a:rPr>
              <a:t>onsult </a:t>
            </a:r>
            <a:r>
              <a:rPr lang="en-US" altLang="en-US" baseline="0" dirty="0" smtClean="0">
                <a:latin typeface="Arial" charset="0"/>
              </a:rPr>
              <a:t>your </a:t>
            </a:r>
            <a:r>
              <a:rPr lang="en-US" altLang="en-US" i="1" baseline="0" dirty="0" smtClean="0">
                <a:latin typeface="Arial" charset="0"/>
              </a:rPr>
              <a:t>Online Reporting System User Guide </a:t>
            </a:r>
            <a:r>
              <a:rPr lang="en-US" altLang="en-US" baseline="0" dirty="0" smtClean="0">
                <a:latin typeface="Arial" charset="0"/>
              </a:rPr>
              <a:t>located on the AlohaHSAP.org portal or contact the HSAP Help Desk.</a:t>
            </a:r>
            <a:endParaRPr lang="en-US" altLang="en-US" dirty="0" smtClean="0">
              <a:latin typeface="Arial" charset="0"/>
            </a:endParaRPr>
          </a:p>
        </p:txBody>
      </p:sp>
      <p:sp>
        <p:nvSpPr>
          <p:cNvPr id="8704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8062" indent="-291561">
              <a:defRPr>
                <a:solidFill>
                  <a:schemeClr val="tx1"/>
                </a:solidFill>
                <a:latin typeface="Calibri" pitchFamily="34" charset="0"/>
              </a:defRPr>
            </a:lvl2pPr>
            <a:lvl3pPr marL="1166251" indent="-233250">
              <a:defRPr>
                <a:solidFill>
                  <a:schemeClr val="tx1"/>
                </a:solidFill>
                <a:latin typeface="Calibri" pitchFamily="34" charset="0"/>
              </a:defRPr>
            </a:lvl3pPr>
            <a:lvl4pPr marL="1632750" indent="-233250">
              <a:defRPr>
                <a:solidFill>
                  <a:schemeClr val="tx1"/>
                </a:solidFill>
                <a:latin typeface="Calibri" pitchFamily="34" charset="0"/>
              </a:defRPr>
            </a:lvl4pPr>
            <a:lvl5pPr marL="2099249" indent="-233250">
              <a:defRPr>
                <a:solidFill>
                  <a:schemeClr val="tx1"/>
                </a:solidFill>
                <a:latin typeface="Calibri" pitchFamily="34" charset="0"/>
              </a:defRPr>
            </a:lvl5pPr>
            <a:lvl6pPr marL="2565750" indent="-233250" fontAlgn="base">
              <a:spcBef>
                <a:spcPct val="0"/>
              </a:spcBef>
              <a:spcAft>
                <a:spcPct val="0"/>
              </a:spcAft>
              <a:defRPr>
                <a:solidFill>
                  <a:schemeClr val="tx1"/>
                </a:solidFill>
                <a:latin typeface="Calibri" pitchFamily="34" charset="0"/>
              </a:defRPr>
            </a:lvl6pPr>
            <a:lvl7pPr marL="3032249" indent="-233250" fontAlgn="base">
              <a:spcBef>
                <a:spcPct val="0"/>
              </a:spcBef>
              <a:spcAft>
                <a:spcPct val="0"/>
              </a:spcAft>
              <a:defRPr>
                <a:solidFill>
                  <a:schemeClr val="tx1"/>
                </a:solidFill>
                <a:latin typeface="Calibri" pitchFamily="34" charset="0"/>
              </a:defRPr>
            </a:lvl7pPr>
            <a:lvl8pPr marL="3498750" indent="-233250" fontAlgn="base">
              <a:spcBef>
                <a:spcPct val="0"/>
              </a:spcBef>
              <a:spcAft>
                <a:spcPct val="0"/>
              </a:spcAft>
              <a:defRPr>
                <a:solidFill>
                  <a:schemeClr val="tx1"/>
                </a:solidFill>
                <a:latin typeface="Calibri" pitchFamily="34" charset="0"/>
              </a:defRPr>
            </a:lvl8pPr>
            <a:lvl9pPr marL="3965249" indent="-23325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CAD19E9-9505-4D50-9FC9-21C440EF26E2}" type="slidenum">
              <a:rPr lang="en-US" altLang="en-US" smtClean="0">
                <a:latin typeface="Arial" panose="020B0604020202020204" pitchFamily="34" charset="0"/>
              </a:rPr>
              <a:pPr fontAlgn="base">
                <a:spcBef>
                  <a:spcPct val="0"/>
                </a:spcBef>
                <a:spcAft>
                  <a:spcPct val="0"/>
                </a:spcAft>
                <a:defRPr/>
              </a:pPr>
              <a:t>46</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505483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latin typeface="Arial" panose="020B0604020202020204" pitchFamily="34" charset="0"/>
                <a:cs typeface="Arial" panose="020B0604020202020204" pitchFamily="34" charset="0"/>
              </a:rPr>
              <a:t>The </a:t>
            </a:r>
            <a:r>
              <a:rPr lang="en-US" altLang="en-US" b="0" i="0" dirty="0" smtClean="0">
                <a:latin typeface="Arial" panose="020B0604020202020204" pitchFamily="34" charset="0"/>
                <a:cs typeface="Arial" panose="020B0604020202020204" pitchFamily="34" charset="0"/>
              </a:rPr>
              <a:t>Welcome page </a:t>
            </a:r>
            <a:r>
              <a:rPr lang="en-US" altLang="en-US" dirty="0" smtClean="0">
                <a:latin typeface="Arial" panose="020B0604020202020204" pitchFamily="34" charset="0"/>
                <a:cs typeface="Arial" panose="020B0604020202020204" pitchFamily="34" charset="0"/>
              </a:rPr>
              <a:t>appears when</a:t>
            </a:r>
            <a:r>
              <a:rPr lang="en-US" altLang="en-US" baseline="0" dirty="0" smtClean="0">
                <a:latin typeface="Arial" panose="020B0604020202020204" pitchFamily="34" charset="0"/>
                <a:cs typeface="Arial" panose="020B0604020202020204" pitchFamily="34" charset="0"/>
              </a:rPr>
              <a:t> you first log in to the ORS and asks you to select the </a:t>
            </a:r>
            <a:r>
              <a:rPr lang="en-US" altLang="en-US" dirty="0" smtClean="0">
                <a:latin typeface="Arial" panose="020B0604020202020204" pitchFamily="34" charset="0"/>
                <a:cs typeface="Arial" panose="020B0604020202020204" pitchFamily="34" charset="0"/>
              </a:rPr>
              <a:t>type</a:t>
            </a:r>
            <a:r>
              <a:rPr lang="en-US" altLang="en-US" baseline="0" dirty="0" smtClean="0">
                <a:latin typeface="Arial" panose="020B0604020202020204" pitchFamily="34" charset="0"/>
                <a:cs typeface="Arial" panose="020B0604020202020204" pitchFamily="34" charset="0"/>
              </a:rPr>
              <a:t> of report you want to view. Note that you can navigate to a different report at any time within ORS.</a:t>
            </a:r>
            <a:endParaRPr lang="en-US" altLang="en-US" dirty="0" smtClean="0">
              <a:latin typeface="Arial" panose="020B0604020202020204" pitchFamily="34" charset="0"/>
              <a:cs typeface="Arial" panose="020B0604020202020204" pitchFamily="34" charset="0"/>
            </a:endParaRPr>
          </a:p>
          <a:p>
            <a:pPr eaLnBrk="1" hangingPunct="1">
              <a:spcBef>
                <a:spcPct val="0"/>
              </a:spcBef>
            </a:pPr>
            <a:endParaRPr lang="en-US" altLang="en-US" dirty="0" smtClean="0">
              <a:latin typeface="Arial" panose="020B0604020202020204" pitchFamily="34" charset="0"/>
              <a:cs typeface="Arial" panose="020B0604020202020204" pitchFamily="34" charset="0"/>
            </a:endParaRPr>
          </a:p>
          <a:p>
            <a:pPr eaLnBrk="1" hangingPunct="1">
              <a:spcBef>
                <a:spcPct val="0"/>
              </a:spcBef>
            </a:pPr>
            <a:r>
              <a:rPr lang="en-US" altLang="en-US" b="1" dirty="0" smtClean="0">
                <a:latin typeface="Arial" panose="020B0604020202020204" pitchFamily="34" charset="0"/>
                <a:cs typeface="Arial" panose="020B0604020202020204" pitchFamily="34" charset="0"/>
              </a:rPr>
              <a:t>Retrieve Student Results</a:t>
            </a:r>
            <a:r>
              <a:rPr lang="en-US" altLang="en-US" b="0" baseline="0" dirty="0" smtClean="0">
                <a:latin typeface="Arial" panose="020B0604020202020204" pitchFamily="34" charset="0"/>
                <a:cs typeface="Arial" panose="020B0604020202020204" pitchFamily="34" charset="0"/>
              </a:rPr>
              <a:t> allows you to download student data for a complex area, school, teacher, or roster, depending on your user role. The data includes students’ personal information and their performance on the selected test and administration</a:t>
            </a:r>
            <a:r>
              <a:rPr lang="en-US" altLang="en-US" dirty="0" smtClean="0">
                <a:latin typeface="Arial" panose="020B0604020202020204" pitchFamily="34" charset="0"/>
                <a:cs typeface="Arial" panose="020B0604020202020204" pitchFamily="34" charset="0"/>
              </a:rPr>
              <a:t>. </a:t>
            </a:r>
          </a:p>
          <a:p>
            <a:pPr eaLnBrk="1" hangingPunct="1">
              <a:spcBef>
                <a:spcPct val="0"/>
              </a:spcBef>
            </a:pPr>
            <a:endParaRPr lang="en-US" altLang="en-US" dirty="0" smtClean="0">
              <a:latin typeface="Arial" panose="020B0604020202020204" pitchFamily="34" charset="0"/>
              <a:cs typeface="Arial" panose="020B0604020202020204" pitchFamily="34" charset="0"/>
            </a:endParaRPr>
          </a:p>
          <a:p>
            <a:pPr eaLnBrk="1" hangingPunct="1">
              <a:spcBef>
                <a:spcPct val="0"/>
              </a:spcBef>
            </a:pPr>
            <a:r>
              <a:rPr lang="en-US" altLang="en-US" b="1" dirty="0" smtClean="0">
                <a:latin typeface="Arial" panose="020B0604020202020204" pitchFamily="34" charset="0"/>
                <a:cs typeface="Arial" panose="020B0604020202020204" pitchFamily="34" charset="0"/>
              </a:rPr>
              <a:t>Score Reports</a:t>
            </a:r>
            <a:r>
              <a:rPr lang="en-US" altLang="en-US" b="0" baseline="0" dirty="0" smtClean="0">
                <a:latin typeface="Arial" panose="020B0604020202020204" pitchFamily="34" charset="0"/>
                <a:cs typeface="Arial" panose="020B0604020202020204" pitchFamily="34" charset="0"/>
              </a:rPr>
              <a:t> p</a:t>
            </a:r>
            <a:r>
              <a:rPr lang="en-US" altLang="en-US" dirty="0" smtClean="0">
                <a:latin typeface="Arial" panose="020B0604020202020204" pitchFamily="34" charset="0"/>
                <a:cs typeface="Arial" panose="020B0604020202020204" pitchFamily="34" charset="0"/>
              </a:rPr>
              <a:t>rovide test</a:t>
            </a:r>
            <a:r>
              <a:rPr lang="en-US" altLang="en-US" baseline="0" dirty="0" smtClean="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score data. You can compare score data between individual students and the school, complex,</a:t>
            </a:r>
            <a:r>
              <a:rPr lang="en-US" altLang="en-US" baseline="0" dirty="0" smtClean="0">
                <a:latin typeface="Arial" panose="020B0604020202020204" pitchFamily="34" charset="0"/>
                <a:cs typeface="Arial" panose="020B0604020202020204" pitchFamily="34" charset="0"/>
              </a:rPr>
              <a:t> complex area</a:t>
            </a:r>
            <a:r>
              <a:rPr lang="en-US" altLang="en-US" dirty="0" smtClean="0">
                <a:latin typeface="Arial" panose="020B0604020202020204" pitchFamily="34" charset="0"/>
                <a:cs typeface="Arial" panose="020B0604020202020204" pitchFamily="34" charset="0"/>
              </a:rPr>
              <a:t>, or overall state average scores. Information on strengths and weaknesses in a s</a:t>
            </a:r>
            <a:r>
              <a:rPr lang="en-US" altLang="en-US" baseline="0" dirty="0" smtClean="0">
                <a:latin typeface="Arial" panose="020B0604020202020204" pitchFamily="34" charset="0"/>
                <a:cs typeface="Arial" panose="020B0604020202020204" pitchFamily="34" charset="0"/>
              </a:rPr>
              <a:t>pecified field is </a:t>
            </a:r>
            <a:r>
              <a:rPr lang="en-US" altLang="en-US" dirty="0" smtClean="0">
                <a:latin typeface="Arial" panose="020B0604020202020204" pitchFamily="34" charset="0"/>
                <a:cs typeface="Arial" panose="020B0604020202020204" pitchFamily="34" charset="0"/>
              </a:rPr>
              <a:t>also available by claim.</a:t>
            </a:r>
          </a:p>
          <a:p>
            <a:pPr eaLnBrk="1" hangingPunct="1">
              <a:spcBef>
                <a:spcPct val="0"/>
              </a:spcBef>
            </a:pPr>
            <a:endParaRPr lang="en-US" altLang="en-US" dirty="0" smtClean="0">
              <a:latin typeface="Arial" panose="020B0604020202020204" pitchFamily="34" charset="0"/>
              <a:cs typeface="Arial" panose="020B0604020202020204" pitchFamily="34" charset="0"/>
            </a:endParaRPr>
          </a:p>
          <a:p>
            <a:pPr eaLnBrk="1" hangingPunct="1">
              <a:spcBef>
                <a:spcPct val="0"/>
              </a:spcBef>
            </a:pPr>
            <a:r>
              <a:rPr lang="en-US" altLang="en-US" b="1" u="sng" dirty="0" smtClean="0">
                <a:solidFill>
                  <a:srgbClr val="FF0000"/>
                </a:solidFill>
                <a:latin typeface="Arial" panose="020B0604020202020204" pitchFamily="34" charset="0"/>
                <a:cs typeface="Arial" panose="020B0604020202020204" pitchFamily="34" charset="0"/>
              </a:rPr>
              <a:t>CAUTION</a:t>
            </a:r>
            <a:r>
              <a:rPr lang="en-US" altLang="en-US" dirty="0" smtClean="0">
                <a:latin typeface="Arial" panose="020B0604020202020204" pitchFamily="34" charset="0"/>
                <a:cs typeface="Arial" panose="020B0604020202020204" pitchFamily="34" charset="0"/>
              </a:rPr>
              <a:t>:</a:t>
            </a:r>
            <a:r>
              <a:rPr lang="en-US" altLang="en-US" baseline="0" dirty="0" smtClean="0">
                <a:latin typeface="Arial" panose="020B0604020202020204" pitchFamily="34" charset="0"/>
                <a:cs typeface="Arial" panose="020B0604020202020204" pitchFamily="34" charset="0"/>
              </a:rPr>
              <a:t> Any student information downloaded is confidential and must be kept in a secure location or shredded after use.  Files stored on a desktop must be password-protected; files transmitted electronically with student information must be sent via encrypted email and files must be password protected with the password sent in a separate email.  </a:t>
            </a:r>
            <a:endParaRPr lang="en-US" alt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a:t>
            </a:fld>
            <a:endParaRPr lang="en-US" dirty="0"/>
          </a:p>
        </p:txBody>
      </p:sp>
    </p:spTree>
    <p:extLst>
      <p:ext uri="{BB962C8B-B14F-4D97-AF65-F5344CB8AC3E}">
        <p14:creationId xmlns:p14="http://schemas.microsoft.com/office/powerpoint/2010/main" val="900753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Arial" panose="020B0604020202020204" pitchFamily="34" charset="0"/>
                <a:cs typeface="Arial" panose="020B0604020202020204" pitchFamily="34" charset="0"/>
              </a:rPr>
              <a:t>The ORS banner that is displayed near the top of each page consists of</a:t>
            </a:r>
            <a:r>
              <a:rPr lang="en-US" baseline="0" dirty="0" smtClean="0">
                <a:latin typeface="Arial" panose="020B0604020202020204" pitchFamily="34" charset="0"/>
                <a:cs typeface="Arial" panose="020B0604020202020204" pitchFamily="34" charset="0"/>
              </a:rPr>
              <a:t> buttons </a:t>
            </a:r>
            <a:r>
              <a:rPr lang="en-US" dirty="0" smtClean="0">
                <a:latin typeface="Arial" panose="020B0604020202020204" pitchFamily="34" charset="0"/>
                <a:cs typeface="Arial" panose="020B0604020202020204" pitchFamily="34" charset="0"/>
              </a:rPr>
              <a:t>or “Global Tools” for</a:t>
            </a:r>
            <a:r>
              <a:rPr lang="en-US" baseline="0" dirty="0" smtClean="0">
                <a:latin typeface="Arial" panose="020B0604020202020204" pitchFamily="34" charset="0"/>
                <a:cs typeface="Arial" panose="020B0604020202020204" pitchFamily="34" charset="0"/>
              </a:rPr>
              <a:t> accessing the different reports and performing different tasks</a:t>
            </a:r>
            <a:r>
              <a:rPr lang="en-US" dirty="0" smtClean="0">
                <a:latin typeface="Arial" panose="020B0604020202020204" pitchFamily="34" charset="0"/>
                <a:cs typeface="Arial" panose="020B0604020202020204" pitchFamily="34" charset="0"/>
              </a:rPr>
              <a:t>. </a:t>
            </a:r>
          </a:p>
          <a:p>
            <a:pPr>
              <a:defRPr/>
            </a:pPr>
            <a:endParaRPr lang="en-US" dirty="0" smtClean="0">
              <a:latin typeface="Arial" panose="020B0604020202020204" pitchFamily="34" charset="0"/>
              <a:cs typeface="Arial" panose="020B0604020202020204" pitchFamily="34" charset="0"/>
            </a:endParaRPr>
          </a:p>
          <a:p>
            <a:pPr marL="165518" indent="-165518">
              <a:buFont typeface="Arial" panose="020B0604020202020204" pitchFamily="34" charset="0"/>
              <a:buChar char="•"/>
              <a:defRPr/>
            </a:pPr>
            <a:r>
              <a:rPr lang="en-US" b="0" dirty="0" smtClean="0">
                <a:latin typeface="Arial" panose="020B0604020202020204" pitchFamily="34" charset="0"/>
                <a:cs typeface="Arial" panose="020B0604020202020204" pitchFamily="34" charset="0"/>
              </a:rPr>
              <a:t>The </a:t>
            </a:r>
            <a:r>
              <a:rPr lang="en-US" b="1" dirty="0" smtClean="0">
                <a:latin typeface="Arial" panose="020B0604020202020204" pitchFamily="34" charset="0"/>
                <a:cs typeface="Arial" panose="020B0604020202020204" pitchFamily="34" charset="0"/>
              </a:rPr>
              <a:t>Score Reports</a:t>
            </a:r>
            <a:r>
              <a:rPr lang="en-US" dirty="0" smtClean="0">
                <a:latin typeface="Arial" panose="020B0604020202020204" pitchFamily="34" charset="0"/>
                <a:cs typeface="Arial" panose="020B0604020202020204" pitchFamily="34" charset="0"/>
              </a:rPr>
              <a:t> button takes you to the </a:t>
            </a:r>
            <a:r>
              <a:rPr lang="en-US" b="0" i="0" baseline="0" dirty="0" smtClean="0">
                <a:latin typeface="Arial" panose="020B0604020202020204" pitchFamily="34" charset="0"/>
                <a:cs typeface="Arial" panose="020B0604020202020204" pitchFamily="34" charset="0"/>
              </a:rPr>
              <a:t>Home Page Dashboard </a:t>
            </a:r>
            <a:r>
              <a:rPr lang="en-US" baseline="0" dirty="0" smtClean="0">
                <a:latin typeface="Arial" panose="020B0604020202020204" pitchFamily="34" charset="0"/>
                <a:cs typeface="Arial" panose="020B0604020202020204" pitchFamily="34" charset="0"/>
              </a:rPr>
              <a:t>that provides overall score data for your complex area, school, or students, depending on your user role</a:t>
            </a:r>
            <a:r>
              <a:rPr lang="en-US" dirty="0" smtClean="0">
                <a:latin typeface="Arial" panose="020B0604020202020204" pitchFamily="34" charset="0"/>
                <a:cs typeface="Arial" panose="020B0604020202020204" pitchFamily="34" charset="0"/>
              </a:rPr>
              <a:t>.</a:t>
            </a:r>
          </a:p>
          <a:p>
            <a:pPr marL="165518" indent="-165518">
              <a:buFont typeface="Arial" panose="020B0604020202020204" pitchFamily="34" charset="0"/>
              <a:buChar char="•"/>
              <a:defRPr/>
            </a:pPr>
            <a:r>
              <a:rPr lang="en-US" b="0" dirty="0" smtClean="0">
                <a:latin typeface="Arial" panose="020B0604020202020204" pitchFamily="34" charset="0"/>
                <a:cs typeface="Arial" panose="020B0604020202020204" pitchFamily="34" charset="0"/>
              </a:rPr>
              <a:t>The </a:t>
            </a:r>
            <a:r>
              <a:rPr lang="en-US" b="1" dirty="0" smtClean="0">
                <a:latin typeface="Arial" panose="020B0604020202020204" pitchFamily="34" charset="0"/>
                <a:cs typeface="Arial" panose="020B0604020202020204" pitchFamily="34" charset="0"/>
              </a:rPr>
              <a:t>Reports &amp; Files</a:t>
            </a:r>
            <a:r>
              <a:rPr lang="en-US" dirty="0" smtClean="0">
                <a:latin typeface="Arial" panose="020B0604020202020204" pitchFamily="34" charset="0"/>
                <a:cs typeface="Arial" panose="020B0604020202020204" pitchFamily="34" charset="0"/>
              </a:rPr>
              <a:t> button</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provides</a:t>
            </a:r>
            <a:r>
              <a:rPr lang="en-US" baseline="0" dirty="0" smtClean="0">
                <a:latin typeface="Arial" panose="020B0604020202020204" pitchFamily="34" charset="0"/>
                <a:cs typeface="Arial" panose="020B0604020202020204" pitchFamily="34" charset="0"/>
              </a:rPr>
              <a:t> access to test summary statistics and the Retrieve Student Results page where you can </a:t>
            </a:r>
            <a:r>
              <a:rPr lang="en-US" dirty="0" smtClean="0">
                <a:latin typeface="Arial" panose="020B0604020202020204" pitchFamily="34" charset="0"/>
                <a:cs typeface="Arial" panose="020B0604020202020204" pitchFamily="34" charset="0"/>
              </a:rPr>
              <a:t>download large files of student results. </a:t>
            </a:r>
          </a:p>
          <a:p>
            <a:pPr marL="165518" indent="-165518">
              <a:buFont typeface="Arial" panose="020B0604020202020204" pitchFamily="34" charset="0"/>
              <a:buChar char="•"/>
            </a:pPr>
            <a:r>
              <a:rPr lang="en-US" b="1" dirty="0" smtClean="0">
                <a:latin typeface="Arial" panose="020B0604020202020204" pitchFamily="34" charset="0"/>
                <a:cs typeface="Arial" panose="020B0604020202020204" pitchFamily="34" charset="0"/>
              </a:rPr>
              <a:t>Inbox</a:t>
            </a:r>
            <a:r>
              <a:rPr lang="en-US" dirty="0" smtClean="0">
                <a:latin typeface="Arial" panose="020B0604020202020204" pitchFamily="34" charset="0"/>
                <a:cs typeface="Arial" panose="020B0604020202020204" pitchFamily="34" charset="0"/>
              </a:rPr>
              <a:t> takes you to the Inbox section of </a:t>
            </a:r>
            <a:r>
              <a:rPr lang="en-US" b="0" i="0" dirty="0" smtClean="0">
                <a:latin typeface="Arial" panose="020B0604020202020204" pitchFamily="34" charset="0"/>
                <a:cs typeface="Arial" panose="020B0604020202020204" pitchFamily="34" charset="0"/>
              </a:rPr>
              <a:t>the Retrieve Student</a:t>
            </a:r>
            <a:r>
              <a:rPr lang="en-US" b="0" i="0" baseline="0" dirty="0" smtClean="0">
                <a:latin typeface="Arial" panose="020B0604020202020204" pitchFamily="34" charset="0"/>
                <a:cs typeface="Arial" panose="020B0604020202020204" pitchFamily="34" charset="0"/>
              </a:rPr>
              <a:t> Results page </a:t>
            </a:r>
            <a:r>
              <a:rPr lang="en-US" baseline="0" dirty="0" smtClean="0">
                <a:latin typeface="Arial" panose="020B0604020202020204" pitchFamily="34" charset="0"/>
                <a:cs typeface="Arial" panose="020B0604020202020204" pitchFamily="34" charset="0"/>
              </a:rPr>
              <a:t>that </a:t>
            </a:r>
            <a:r>
              <a:rPr lang="en-US" dirty="0" smtClean="0">
                <a:latin typeface="Arial" panose="020B0604020202020204" pitchFamily="34" charset="0"/>
                <a:cs typeface="Arial" panose="020B0604020202020204" pitchFamily="34" charset="0"/>
              </a:rPr>
              <a:t>lists the student data files you have requested.</a:t>
            </a:r>
          </a:p>
          <a:p>
            <a:pPr marL="165518" indent="-165518">
              <a:buFont typeface="Arial" panose="020B0604020202020204" pitchFamily="34" charset="0"/>
              <a:buChar char="•"/>
            </a:pPr>
            <a:r>
              <a:rPr lang="en-US" b="1" dirty="0" smtClean="0">
                <a:latin typeface="Arial" panose="020B0604020202020204" pitchFamily="34" charset="0"/>
                <a:cs typeface="Arial" panose="020B0604020202020204" pitchFamily="34" charset="0"/>
              </a:rPr>
              <a:t>Search Students</a:t>
            </a:r>
            <a:r>
              <a:rPr lang="en-US" baseline="0" dirty="0" smtClean="0">
                <a:latin typeface="Arial" panose="020B0604020202020204" pitchFamily="34" charset="0"/>
                <a:cs typeface="Arial" panose="020B0604020202020204" pitchFamily="34" charset="0"/>
              </a:rPr>
              <a:t> lets you </a:t>
            </a:r>
            <a:r>
              <a:rPr lang="en-US" dirty="0" smtClean="0">
                <a:latin typeface="Arial" panose="020B0604020202020204" pitchFamily="34" charset="0"/>
                <a:cs typeface="Arial" panose="020B0604020202020204" pitchFamily="34" charset="0"/>
              </a:rPr>
              <a:t>search for student information </a:t>
            </a:r>
            <a:r>
              <a:rPr lang="en-US" baseline="0" dirty="0" smtClean="0">
                <a:latin typeface="Arial" panose="020B0604020202020204" pitchFamily="34" charset="0"/>
                <a:cs typeface="Arial" panose="020B0604020202020204" pitchFamily="34" charset="0"/>
              </a:rPr>
              <a:t>by </a:t>
            </a:r>
            <a:r>
              <a:rPr lang="en-US" dirty="0" smtClean="0">
                <a:latin typeface="Arial" panose="020B0604020202020204" pitchFamily="34" charset="0"/>
                <a:cs typeface="Arial" panose="020B0604020202020204" pitchFamily="34" charset="0"/>
              </a:rPr>
              <a:t>using the student’s name</a:t>
            </a:r>
            <a:r>
              <a:rPr lang="en-US" baseline="0" dirty="0" smtClean="0">
                <a:latin typeface="Arial" panose="020B0604020202020204" pitchFamily="34" charset="0"/>
                <a:cs typeface="Arial" panose="020B0604020202020204" pitchFamily="34" charset="0"/>
              </a:rPr>
              <a:t> or </a:t>
            </a:r>
            <a:r>
              <a:rPr lang="en-US" dirty="0" smtClean="0">
                <a:latin typeface="Arial" panose="020B0604020202020204" pitchFamily="34" charset="0"/>
                <a:cs typeface="Arial" panose="020B0604020202020204" pitchFamily="34" charset="0"/>
              </a:rPr>
              <a:t>SSID number. </a:t>
            </a:r>
          </a:p>
          <a:p>
            <a:pPr marL="165518" indent="-165518">
              <a:buFont typeface="Arial" panose="020B0604020202020204" pitchFamily="34" charset="0"/>
              <a:buChar char="•"/>
            </a:pPr>
            <a:r>
              <a:rPr lang="en-US" b="1" dirty="0" smtClean="0">
                <a:latin typeface="Arial" panose="020B0604020202020204" pitchFamily="34" charset="0"/>
                <a:cs typeface="Arial" panose="020B0604020202020204" pitchFamily="34" charset="0"/>
              </a:rPr>
              <a:t>Add Roster</a:t>
            </a:r>
            <a:r>
              <a:rPr lang="en-US" b="1"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allows you to create custom rosters of your students for data analysis.</a:t>
            </a:r>
          </a:p>
          <a:p>
            <a:pPr marL="165518" indent="-165518" eaLnBrk="1" fontAlgn="auto" hangingPunct="1">
              <a:spcBef>
                <a:spcPts val="0"/>
              </a:spcBef>
              <a:spcAft>
                <a:spcPts val="0"/>
              </a:spcAft>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View/Edit Rosters</a:t>
            </a:r>
            <a:r>
              <a:rPr lang="en-US" dirty="0" smtClean="0">
                <a:latin typeface="Arial" panose="020B0604020202020204" pitchFamily="34" charset="0"/>
                <a:cs typeface="Arial" panose="020B0604020202020204" pitchFamily="34" charset="0"/>
              </a:rPr>
              <a:t> allows you to view existing rosters and add</a:t>
            </a:r>
            <a:r>
              <a:rPr lang="en-US" baseline="0" dirty="0" smtClean="0">
                <a:latin typeface="Arial" panose="020B0604020202020204" pitchFamily="34" charset="0"/>
                <a:cs typeface="Arial" panose="020B0604020202020204" pitchFamily="34" charset="0"/>
              </a:rPr>
              <a:t> or remove students from them as desired</a:t>
            </a:r>
            <a:r>
              <a:rPr lang="en-US" dirty="0" smtClean="0">
                <a:latin typeface="Arial" panose="020B0604020202020204" pitchFamily="34" charset="0"/>
                <a:cs typeface="Arial" panose="020B0604020202020204" pitchFamily="34" charset="0"/>
              </a:rPr>
              <a:t>.</a:t>
            </a:r>
          </a:p>
          <a:p>
            <a:pPr marL="172319" indent="-172319" eaLnBrk="1" fontAlgn="auto" hangingPunct="1">
              <a:spcBef>
                <a:spcPts val="0"/>
              </a:spcBef>
              <a:spcAft>
                <a:spcPts val="0"/>
              </a:spcAft>
              <a:buFont typeface="Arial" panose="020B0604020202020204" pitchFamily="34" charset="0"/>
              <a:buChar char="•"/>
              <a:defRPr/>
            </a:pPr>
            <a:endParaRPr lang="en-US" dirty="0" smtClean="0">
              <a:latin typeface="Arial" panose="020B0604020202020204" pitchFamily="34" charset="0"/>
              <a:cs typeface="Arial" panose="020B0604020202020204" pitchFamily="34" charset="0"/>
            </a:endParaRPr>
          </a:p>
          <a:p>
            <a:pPr>
              <a:defRPr/>
            </a:pPr>
            <a:r>
              <a:rPr lang="en-US" dirty="0" smtClean="0">
                <a:latin typeface="Arial" panose="020B0604020202020204" pitchFamily="34" charset="0"/>
                <a:cs typeface="Arial" panose="020B0604020202020204" pitchFamily="34" charset="0"/>
              </a:rPr>
              <a:t>In addition,</a:t>
            </a:r>
            <a:r>
              <a:rPr lang="en-US" baseline="0" dirty="0" smtClean="0">
                <a:latin typeface="Arial" panose="020B0604020202020204" pitchFamily="34" charset="0"/>
                <a:cs typeface="Arial" panose="020B0604020202020204" pitchFamily="34" charset="0"/>
              </a:rPr>
              <a:t> the banner consists of the following Global Tools:</a:t>
            </a:r>
          </a:p>
          <a:p>
            <a:pPr marL="165518" indent="-165518">
              <a:buFont typeface="Arial" panose="020B0604020202020204" pitchFamily="34" charset="0"/>
              <a:buChar char="•"/>
              <a:defRPr/>
            </a:pPr>
            <a:r>
              <a:rPr lang="en-US" b="0" dirty="0" smtClean="0">
                <a:latin typeface="Arial" panose="020B0604020202020204" pitchFamily="34" charset="0"/>
                <a:cs typeface="Arial" panose="020B0604020202020204" pitchFamily="34" charset="0"/>
              </a:rPr>
              <a:t>The </a:t>
            </a:r>
            <a:r>
              <a:rPr lang="en-US" b="1" dirty="0" smtClean="0">
                <a:latin typeface="Arial" panose="020B0604020202020204" pitchFamily="34" charset="0"/>
                <a:cs typeface="Arial" panose="020B0604020202020204" pitchFamily="34" charset="0"/>
              </a:rPr>
              <a:t>Help</a:t>
            </a:r>
            <a:r>
              <a:rPr lang="en-US" dirty="0" smtClean="0">
                <a:latin typeface="Arial" panose="020B0604020202020204" pitchFamily="34" charset="0"/>
                <a:cs typeface="Arial" panose="020B0604020202020204" pitchFamily="34" charset="0"/>
              </a:rPr>
              <a:t> button is where users may find useful</a:t>
            </a:r>
            <a:r>
              <a:rPr lang="en-US" baseline="0" dirty="0" smtClean="0">
                <a:latin typeface="Arial" panose="020B0604020202020204" pitchFamily="34" charset="0"/>
                <a:cs typeface="Arial" panose="020B0604020202020204" pitchFamily="34" charset="0"/>
              </a:rPr>
              <a:t> information and step-by-step instructions for performing tasks in ORS</a:t>
            </a:r>
            <a:r>
              <a:rPr lang="en-US" dirty="0" smtClean="0">
                <a:latin typeface="Arial" panose="020B0604020202020204" pitchFamily="34" charset="0"/>
                <a:cs typeface="Arial" panose="020B0604020202020204" pitchFamily="34" charset="0"/>
              </a:rPr>
              <a:t>.</a:t>
            </a:r>
          </a:p>
          <a:p>
            <a:pPr marL="165518" indent="-165518">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Print</a:t>
            </a:r>
            <a:r>
              <a:rPr lang="en-US" baseline="0" dirty="0" smtClean="0">
                <a:latin typeface="Arial" panose="020B0604020202020204" pitchFamily="34" charset="0"/>
                <a:cs typeface="Arial" panose="020B0604020202020204" pitchFamily="34" charset="0"/>
              </a:rPr>
              <a:t> provides options to </a:t>
            </a:r>
            <a:r>
              <a:rPr lang="en-US" dirty="0" smtClean="0">
                <a:latin typeface="Arial" panose="020B0604020202020204" pitchFamily="34" charset="0"/>
                <a:cs typeface="Arial" panose="020B0604020202020204" pitchFamily="34" charset="0"/>
              </a:rPr>
              <a:t>print the data displayed on the page. </a:t>
            </a:r>
          </a:p>
          <a:p>
            <a:pPr marL="165518" indent="-165518">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Export</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exports the data displayed on the page as an Excel file. </a:t>
            </a:r>
          </a:p>
          <a:p>
            <a:pPr marL="165518" indent="-165518">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Definitions</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provides definitions for terms specific to the report you are viewing. This tool only appears on some pages.</a:t>
            </a: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a:t>
            </a:fld>
            <a:endParaRPr lang="en-US" dirty="0"/>
          </a:p>
        </p:txBody>
      </p:sp>
    </p:spTree>
    <p:extLst>
      <p:ext uri="{BB962C8B-B14F-4D97-AF65-F5344CB8AC3E}">
        <p14:creationId xmlns:p14="http://schemas.microsoft.com/office/powerpoint/2010/main" val="653619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solidFill>
                  <a:srgbClr val="2E4488"/>
                </a:solidFill>
              </a:rPr>
              <a:t>When you click </a:t>
            </a:r>
            <a:r>
              <a:rPr lang="en-US" b="1" dirty="0">
                <a:solidFill>
                  <a:srgbClr val="2E4488"/>
                </a:solidFill>
              </a:rPr>
              <a:t>Score Reports</a:t>
            </a:r>
            <a:r>
              <a:rPr lang="en-US" dirty="0">
                <a:solidFill>
                  <a:srgbClr val="2E4488"/>
                </a:solidFill>
              </a:rPr>
              <a:t> on the Welcome Page or from the banner, the Home Page Dashboard page appears. </a:t>
            </a:r>
          </a:p>
          <a:p>
            <a:pPr defTabSz="882762">
              <a:defRPr/>
            </a:pPr>
            <a:endParaRPr lang="en-US" dirty="0">
              <a:solidFill>
                <a:srgbClr val="2E4488"/>
              </a:solidFill>
            </a:endParaRPr>
          </a:p>
          <a:p>
            <a:pPr defTabSz="882762">
              <a:defRPr/>
            </a:pPr>
            <a:r>
              <a:rPr lang="en-US" dirty="0">
                <a:solidFill>
                  <a:srgbClr val="2E4488"/>
                </a:solidFill>
              </a:rPr>
              <a:t>This page provides data about your students, the number of students tested, and the percentage proficient for the selected test and administration. </a:t>
            </a:r>
            <a:r>
              <a:rPr lang="en-US" dirty="0" smtClean="0">
                <a:solidFill>
                  <a:srgbClr val="2E4488"/>
                </a:solidFill>
              </a:rPr>
              <a:t>Complex</a:t>
            </a:r>
            <a:r>
              <a:rPr lang="en-US" baseline="0" dirty="0" smtClean="0">
                <a:solidFill>
                  <a:srgbClr val="2E4488"/>
                </a:solidFill>
              </a:rPr>
              <a:t> area</a:t>
            </a:r>
            <a:r>
              <a:rPr lang="en-US" dirty="0" smtClean="0">
                <a:solidFill>
                  <a:srgbClr val="2E4488"/>
                </a:solidFill>
              </a:rPr>
              <a:t> </a:t>
            </a:r>
            <a:r>
              <a:rPr lang="en-US" dirty="0">
                <a:solidFill>
                  <a:srgbClr val="2E4488"/>
                </a:solidFill>
              </a:rPr>
              <a:t>personnel see </a:t>
            </a:r>
            <a:r>
              <a:rPr lang="en-US" dirty="0" smtClean="0">
                <a:solidFill>
                  <a:srgbClr val="2E4488"/>
                </a:solidFill>
              </a:rPr>
              <a:t>complex area </a:t>
            </a:r>
            <a:r>
              <a:rPr lang="en-US" dirty="0">
                <a:solidFill>
                  <a:srgbClr val="2E4488"/>
                </a:solidFill>
              </a:rPr>
              <a:t>summaries, school personnel see school summaries, and teachers see summaries of their students.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7</a:t>
            </a:fld>
            <a:endParaRPr lang="en-US" dirty="0"/>
          </a:p>
        </p:txBody>
      </p:sp>
    </p:spTree>
    <p:extLst>
      <p:ext uri="{BB962C8B-B14F-4D97-AF65-F5344CB8AC3E}">
        <p14:creationId xmlns:p14="http://schemas.microsoft.com/office/powerpoint/2010/main" val="3010715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Arial" panose="020B0604020202020204" pitchFamily="34" charset="0"/>
                <a:cs typeface="Arial" panose="020B0604020202020204" pitchFamily="34" charset="0"/>
              </a:rPr>
              <a:t>From the </a:t>
            </a:r>
            <a:r>
              <a:rPr lang="en-US" b="0" i="0" dirty="0" smtClean="0">
                <a:latin typeface="Arial" panose="020B0604020202020204" pitchFamily="34" charset="0"/>
                <a:cs typeface="Arial" panose="020B0604020202020204" pitchFamily="34" charset="0"/>
              </a:rPr>
              <a:t>Home Page Dashboard </a:t>
            </a:r>
            <a:r>
              <a:rPr lang="en-US" dirty="0" smtClean="0">
                <a:latin typeface="Arial" panose="020B0604020202020204" pitchFamily="34" charset="0"/>
                <a:cs typeface="Arial" panose="020B0604020202020204" pitchFamily="34" charset="0"/>
              </a:rPr>
              <a:t>page, you can select the test and administration for which you want to view score data. You can also specify the students whose data you wish to view using the available radio buttons.</a:t>
            </a:r>
          </a:p>
          <a:p>
            <a:pPr>
              <a:defRPr/>
            </a:pPr>
            <a:endParaRPr lang="en-US" i="0" dirty="0" smtClean="0">
              <a:latin typeface="Arial" panose="020B0604020202020204" pitchFamily="34" charset="0"/>
              <a:cs typeface="Arial" panose="020B0604020202020204" pitchFamily="34" charset="0"/>
            </a:endParaRPr>
          </a:p>
          <a:p>
            <a:pPr defTabSz="919031">
              <a:defRPr/>
            </a:pPr>
            <a:r>
              <a:rPr lang="en-US" i="0" dirty="0" smtClean="0">
                <a:latin typeface="Arial" panose="020B0604020202020204" pitchFamily="34" charset="0"/>
                <a:cs typeface="Arial" panose="020B0604020202020204" pitchFamily="34" charset="0"/>
              </a:rPr>
              <a:t>This feature is particularly helpful for school personnel who want to see how students currently assigned to the user’s class roster performed in previous grades, even if students were enrolled in different schools during those previous administrations. </a:t>
            </a:r>
          </a:p>
          <a:p>
            <a:pPr defTabSz="919031">
              <a:defRPr/>
            </a:pPr>
            <a:endParaRPr lang="en-US" i="0" dirty="0" smtClean="0">
              <a:latin typeface="Arial" panose="020B0604020202020204" pitchFamily="34" charset="0"/>
              <a:cs typeface="Arial" panose="020B0604020202020204" pitchFamily="34" charset="0"/>
            </a:endParaRPr>
          </a:p>
          <a:p>
            <a:pPr defTabSz="919031">
              <a:defRPr/>
            </a:pPr>
            <a:r>
              <a:rPr lang="en-US" dirty="0" smtClean="0">
                <a:latin typeface="Arial" panose="020B0604020202020204" pitchFamily="34" charset="0"/>
                <a:cs typeface="Arial" panose="020B0604020202020204" pitchFamily="34" charset="0"/>
              </a:rPr>
              <a:t>If you currently have a student who did not test in the selected test and administration, no data will be displayed for that student. An example may be students who moved to your school from out of state. 	</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8</a:t>
            </a:fld>
            <a:endParaRPr lang="en-US" dirty="0"/>
          </a:p>
        </p:txBody>
      </p:sp>
    </p:spTree>
    <p:extLst>
      <p:ext uri="{BB962C8B-B14F-4D97-AF65-F5344CB8AC3E}">
        <p14:creationId xmlns:p14="http://schemas.microsoft.com/office/powerpoint/2010/main" val="4230206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b="1" dirty="0" smtClean="0">
                <a:solidFill>
                  <a:schemeClr val="tx1"/>
                </a:solidFill>
                <a:latin typeface="Arial" panose="020B0604020202020204" pitchFamily="34" charset="0"/>
                <a:cs typeface="Arial" panose="020B0604020202020204" pitchFamily="34" charset="0"/>
              </a:rPr>
              <a:t>Scores for students who were mine at the end of the selected administration </a:t>
            </a:r>
            <a:r>
              <a:rPr lang="en-US" dirty="0" smtClean="0">
                <a:solidFill>
                  <a:schemeClr val="tx1"/>
                </a:solidFill>
                <a:latin typeface="Arial" panose="020B0604020202020204" pitchFamily="34" charset="0"/>
                <a:cs typeface="Arial" panose="020B0604020202020204" pitchFamily="34" charset="0"/>
              </a:rPr>
              <a:t>allows you to see score data for those students who tested in the selected test and administration and </a:t>
            </a:r>
            <a:r>
              <a:rPr lang="en-US" dirty="0">
                <a:solidFill>
                  <a:schemeClr val="tx1"/>
                </a:solidFill>
                <a:latin typeface="Arial" panose="020B0604020202020204" pitchFamily="34" charset="0"/>
                <a:cs typeface="Arial" panose="020B0604020202020204" pitchFamily="34" charset="0"/>
              </a:rPr>
              <a:t>were associated with your </a:t>
            </a:r>
            <a:r>
              <a:rPr lang="en-US" dirty="0" smtClean="0">
                <a:solidFill>
                  <a:schemeClr val="tx1"/>
                </a:solidFill>
                <a:latin typeface="Arial" panose="020B0604020202020204" pitchFamily="34" charset="0"/>
                <a:cs typeface="Arial" panose="020B0604020202020204" pitchFamily="34" charset="0"/>
              </a:rPr>
              <a:t>roster, school, </a:t>
            </a:r>
            <a:r>
              <a:rPr lang="en-US" dirty="0">
                <a:solidFill>
                  <a:schemeClr val="tx1"/>
                </a:solidFill>
                <a:latin typeface="Arial" panose="020B0604020202020204" pitchFamily="34" charset="0"/>
                <a:cs typeface="Arial" panose="020B0604020202020204" pitchFamily="34" charset="0"/>
              </a:rPr>
              <a:t>or </a:t>
            </a:r>
            <a:r>
              <a:rPr lang="en-US" dirty="0" smtClean="0">
                <a:solidFill>
                  <a:schemeClr val="tx1"/>
                </a:solidFill>
                <a:latin typeface="Arial" panose="020B0604020202020204" pitchFamily="34" charset="0"/>
                <a:cs typeface="Arial" panose="020B0604020202020204" pitchFamily="34" charset="0"/>
              </a:rPr>
              <a:t>complex</a:t>
            </a:r>
            <a:r>
              <a:rPr lang="en-US" baseline="0" dirty="0" smtClean="0">
                <a:solidFill>
                  <a:schemeClr val="tx1"/>
                </a:solidFill>
                <a:latin typeface="Arial" panose="020B0604020202020204" pitchFamily="34" charset="0"/>
                <a:cs typeface="Arial" panose="020B0604020202020204" pitchFamily="34" charset="0"/>
              </a:rPr>
              <a:t> area</a:t>
            </a:r>
            <a:r>
              <a:rPr lang="en-US" dirty="0" smtClean="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at the end of the selected test and administration.</a:t>
            </a:r>
            <a:endParaRPr lang="en-US" dirty="0" smtClean="0">
              <a:solidFill>
                <a:schemeClr val="tx1"/>
              </a:solidFill>
              <a:latin typeface="Arial" panose="020B0604020202020204" pitchFamily="34" charset="0"/>
              <a:cs typeface="Arial" panose="020B0604020202020204" pitchFamily="34" charset="0"/>
            </a:endParaRPr>
          </a:p>
          <a:p>
            <a:endParaRPr lang="en-US" b="1" dirty="0" smtClean="0">
              <a:solidFill>
                <a:schemeClr val="tx1"/>
              </a:solidFill>
              <a:latin typeface="Arial" panose="020B0604020202020204" pitchFamily="34" charset="0"/>
              <a:cs typeface="Arial" panose="020B0604020202020204" pitchFamily="34" charset="0"/>
            </a:endParaRPr>
          </a:p>
          <a:p>
            <a:r>
              <a:rPr lang="en-US" b="1" dirty="0" smtClean="0">
                <a:solidFill>
                  <a:schemeClr val="tx1"/>
                </a:solidFill>
                <a:latin typeface="Arial" panose="020B0604020202020204" pitchFamily="34" charset="0"/>
                <a:cs typeface="Arial" panose="020B0604020202020204" pitchFamily="34" charset="0"/>
              </a:rPr>
              <a:t>Scores for my current students </a:t>
            </a:r>
            <a:r>
              <a:rPr lang="en-US" dirty="0" smtClean="0">
                <a:solidFill>
                  <a:schemeClr val="tx1"/>
                </a:solidFill>
                <a:latin typeface="Arial" panose="020B0604020202020204" pitchFamily="34" charset="0"/>
                <a:cs typeface="Arial" panose="020B0604020202020204" pitchFamily="34" charset="0"/>
              </a:rPr>
              <a:t>allows you to view score data for students assigned to your current rosters, even if they were previously enrolled in a different school. </a:t>
            </a:r>
            <a:r>
              <a:rPr lang="en-US" dirty="0">
                <a:solidFill>
                  <a:schemeClr val="tx1"/>
                </a:solidFill>
                <a:latin typeface="Arial" panose="020B0604020202020204" pitchFamily="34" charset="0"/>
                <a:cs typeface="Arial" panose="020B0604020202020204" pitchFamily="34" charset="0"/>
              </a:rPr>
              <a:t>This view enables you to see your current students’ previous strengths and weaknesses before they begin testing this year. </a:t>
            </a:r>
            <a:endParaRPr lang="en-US" dirty="0" smtClean="0">
              <a:solidFill>
                <a:schemeClr val="tx1"/>
              </a:solidFill>
              <a:latin typeface="Arial" panose="020B0604020202020204" pitchFamily="34" charset="0"/>
              <a:cs typeface="Arial" panose="020B0604020202020204" pitchFamily="34" charset="0"/>
            </a:endParaRPr>
          </a:p>
          <a:p>
            <a:pPr>
              <a:defRPr/>
            </a:pPr>
            <a:endParaRPr lang="en-US" b="1" dirty="0" smtClean="0">
              <a:solidFill>
                <a:schemeClr val="tx1"/>
              </a:solidFill>
              <a:latin typeface="Arial" panose="020B0604020202020204" pitchFamily="34" charset="0"/>
              <a:cs typeface="Arial" panose="020B0604020202020204" pitchFamily="34" charset="0"/>
            </a:endParaRPr>
          </a:p>
          <a:p>
            <a:pPr>
              <a:defRPr/>
            </a:pPr>
            <a:r>
              <a:rPr lang="en-US" b="1" dirty="0" smtClean="0">
                <a:solidFill>
                  <a:schemeClr val="tx1"/>
                </a:solidFill>
                <a:latin typeface="Arial" panose="020B0604020202020204" pitchFamily="34" charset="0"/>
                <a:cs typeface="Arial" panose="020B0604020202020204" pitchFamily="34" charset="0"/>
              </a:rPr>
              <a:t>Scores for students who were mine when they tested during the selected administration </a:t>
            </a:r>
            <a:r>
              <a:rPr lang="en-US" dirty="0" smtClean="0">
                <a:solidFill>
                  <a:schemeClr val="tx1"/>
                </a:solidFill>
                <a:latin typeface="Arial" panose="020B0604020202020204" pitchFamily="34" charset="0"/>
                <a:cs typeface="Arial" panose="020B0604020202020204" pitchFamily="34" charset="0"/>
              </a:rPr>
              <a:t>allows you to see score data for those students who were associated with your roster, school, or complex</a:t>
            </a:r>
            <a:r>
              <a:rPr lang="en-US" baseline="0" dirty="0" smtClean="0">
                <a:solidFill>
                  <a:schemeClr val="tx1"/>
                </a:solidFill>
                <a:latin typeface="Arial" panose="020B0604020202020204" pitchFamily="34" charset="0"/>
                <a:cs typeface="Arial" panose="020B0604020202020204" pitchFamily="34" charset="0"/>
              </a:rPr>
              <a:t> area</a:t>
            </a:r>
            <a:r>
              <a:rPr lang="en-US" dirty="0" smtClean="0">
                <a:solidFill>
                  <a:schemeClr val="tx1"/>
                </a:solidFill>
                <a:latin typeface="Arial" panose="020B0604020202020204" pitchFamily="34" charset="0"/>
                <a:cs typeface="Arial" panose="020B0604020202020204" pitchFamily="34" charset="0"/>
              </a:rPr>
              <a:t> when they were tested in the selected test and administration. </a:t>
            </a:r>
          </a:p>
          <a:p>
            <a:pPr>
              <a:defRPr/>
            </a:pPr>
            <a:endParaRPr lang="en-US" dirty="0" smtClean="0">
              <a:solidFill>
                <a:schemeClr val="tx1"/>
              </a:solidFill>
              <a:latin typeface="Arial" panose="020B0604020202020204" pitchFamily="34" charset="0"/>
              <a:cs typeface="Arial" panose="020B0604020202020204" pitchFamily="34" charset="0"/>
            </a:endParaRPr>
          </a:p>
          <a:p>
            <a:pPr>
              <a:defRPr/>
            </a:pPr>
            <a:r>
              <a:rPr lang="en-US" dirty="0" smtClean="0">
                <a:solidFill>
                  <a:schemeClr val="tx1"/>
                </a:solidFill>
                <a:latin typeface="Arial" panose="020B0604020202020204" pitchFamily="34" charset="0"/>
                <a:cs typeface="Arial" panose="020B0604020202020204" pitchFamily="34" charset="0"/>
              </a:rPr>
              <a:t>On the next few</a:t>
            </a:r>
            <a:r>
              <a:rPr lang="en-US" baseline="0" dirty="0" smtClean="0">
                <a:solidFill>
                  <a:schemeClr val="tx1"/>
                </a:solidFill>
                <a:latin typeface="Arial" panose="020B0604020202020204" pitchFamily="34" charset="0"/>
                <a:cs typeface="Arial" panose="020B0604020202020204" pitchFamily="34" charset="0"/>
              </a:rPr>
              <a:t> slides, we will illustrate an example of how to use the three radio buttons.</a:t>
            </a:r>
            <a:endParaRPr lang="en-US" dirty="0" smtClean="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9</a:t>
            </a:fld>
            <a:endParaRPr lang="en-US" dirty="0"/>
          </a:p>
        </p:txBody>
      </p:sp>
    </p:spTree>
    <p:extLst>
      <p:ext uri="{BB962C8B-B14F-4D97-AF65-F5344CB8AC3E}">
        <p14:creationId xmlns:p14="http://schemas.microsoft.com/office/powerpoint/2010/main" val="2022756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87388" y="4424898"/>
            <a:ext cx="8229600" cy="742950"/>
          </a:xfrm>
        </p:spPr>
        <p:txBody>
          <a:bodyPr/>
          <a:lstStyle>
            <a:lvl2pPr>
              <a:defRPr lang="en-US" sz="2400" kern="1200" dirty="0">
                <a:solidFill>
                  <a:schemeClr val="bg1"/>
                </a:solidFill>
                <a:latin typeface="+mn-lt"/>
                <a:ea typeface="+mn-ea"/>
                <a:cs typeface="Arial" pitchFamily="34" charset="0"/>
              </a:defRPr>
            </a:lvl2pPr>
            <a:lvl3pPr>
              <a:defRPr lang="en-US" sz="2000" kern="1200" dirty="0">
                <a:solidFill>
                  <a:schemeClr val="bg1"/>
                </a:solidFill>
                <a:latin typeface="+mn-lt"/>
                <a:ea typeface="+mn-ea"/>
                <a:cs typeface="Arial" pitchFamily="34" charset="0"/>
              </a:defRPr>
            </a:lvl3pPr>
          </a:lstStyle>
          <a:p>
            <a:pPr marL="457200" lvl="0" indent="-457200" algn="l" rtl="0" eaLnBrk="1" fontAlgn="base" hangingPunct="1">
              <a:spcBef>
                <a:spcPct val="20000"/>
              </a:spcBef>
              <a:spcAft>
                <a:spcPct val="0"/>
              </a:spcAft>
            </a:pPr>
            <a:r>
              <a:rPr lang="en-US" smtClean="0"/>
              <a:t>Click to edit Master text styles</a:t>
            </a:r>
          </a:p>
          <a:p>
            <a:pPr marL="457200" lvl="1" indent="-457200" algn="l" rtl="0" eaLnBrk="1" fontAlgn="base" hangingPunct="1">
              <a:spcBef>
                <a:spcPct val="20000"/>
              </a:spcBef>
              <a:spcAft>
                <a:spcPct val="0"/>
              </a:spcAft>
            </a:pPr>
            <a:r>
              <a:rPr lang="en-US" smtClean="0"/>
              <a:t>Second level</a:t>
            </a:r>
          </a:p>
        </p:txBody>
      </p:sp>
      <p:sp>
        <p:nvSpPr>
          <p:cNvPr id="2" name="Title 1"/>
          <p:cNvSpPr>
            <a:spLocks noGrp="1"/>
          </p:cNvSpPr>
          <p:nvPr>
            <p:ph type="title"/>
          </p:nvPr>
        </p:nvSpPr>
        <p:spPr>
          <a:xfrm>
            <a:off x="683811" y="905710"/>
            <a:ext cx="8228413" cy="1785104"/>
          </a:xfrm>
        </p:spPr>
        <p:txBody>
          <a:bodyPr>
            <a:normAutofit/>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lumMod val="75000"/>
                  </a:schemeClr>
                </a:solidFill>
              </a:defRPr>
            </a:lvl1pPr>
          </a:lstStyle>
          <a:p>
            <a:r>
              <a:rPr lang="en-US" dirty="0" smtClean="0"/>
              <a:t>Month 20XX</a:t>
            </a:r>
            <a:endParaRPr lang="en-US" dirty="0"/>
          </a:p>
        </p:txBody>
      </p:sp>
      <p:sp>
        <p:nvSpPr>
          <p:cNvPr id="4" name="Footer Placeholder 3"/>
          <p:cNvSpPr>
            <a:spLocks noGrp="1"/>
          </p:cNvSpPr>
          <p:nvPr>
            <p:ph type="ftr" sz="quarter" idx="11"/>
          </p:nvPr>
        </p:nvSpPr>
        <p:spPr/>
        <p:txBody>
          <a:bodyPr/>
          <a:lstStyle/>
          <a:p>
            <a:r>
              <a:rPr lang="en-US" dirty="0" smtClean="0"/>
              <a:t>Copyright © 20XX American Institutes for Research. All rights reserved.</a:t>
            </a:r>
            <a:endParaRPr lang="en-US" dirty="0"/>
          </a:p>
        </p:txBody>
      </p:sp>
      <p:sp>
        <p:nvSpPr>
          <p:cNvPr id="6" name="Text Placeholder 5"/>
          <p:cNvSpPr>
            <a:spLocks noGrp="1"/>
          </p:cNvSpPr>
          <p:nvPr>
            <p:ph type="body" sz="quarter" idx="12"/>
          </p:nvPr>
        </p:nvSpPr>
        <p:spPr>
          <a:xfrm>
            <a:off x="687388" y="2938998"/>
            <a:ext cx="8224837" cy="1404402"/>
          </a:xfrm>
        </p:spPr>
        <p:txBody>
          <a:bodyPr>
            <a:normAutofit/>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smtClean="0"/>
              <a:t>Click to edit Master text styles</a:t>
            </a:r>
          </a:p>
        </p:txBody>
      </p:sp>
    </p:spTree>
    <p:extLst>
      <p:ext uri="{BB962C8B-B14F-4D97-AF65-F5344CB8AC3E}">
        <p14:creationId xmlns:p14="http://schemas.microsoft.com/office/powerpoint/2010/main" val="3852374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980253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41849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Graphic">
    <p:spTree>
      <p:nvGrpSpPr>
        <p:cNvPr id="1" name=""/>
        <p:cNvGrpSpPr/>
        <p:nvPr/>
      </p:nvGrpSpPr>
      <p:grpSpPr>
        <a:xfrm>
          <a:off x="0" y="0"/>
          <a:ext cx="0" cy="0"/>
          <a:chOff x="0" y="0"/>
          <a:chExt cx="0" cy="0"/>
        </a:xfrm>
      </p:grpSpPr>
      <p:grpSp>
        <p:nvGrpSpPr>
          <p:cNvPr id="4" name="Group 3"/>
          <p:cNvGrpSpPr/>
          <p:nvPr userDrawn="1"/>
        </p:nvGrpSpPr>
        <p:grpSpPr>
          <a:xfrm>
            <a:off x="0" y="0"/>
            <a:ext cx="9235440" cy="6913014"/>
            <a:chOff x="0" y="0"/>
            <a:chExt cx="9235440" cy="6913014"/>
          </a:xfrm>
        </p:grpSpPr>
        <p:pic>
          <p:nvPicPr>
            <p:cNvPr id="5" name="Picture 4" descr="2201 AIR Corporate Template Bkg Slide.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235440" cy="6913014"/>
            </a:xfrm>
            <a:prstGeom prst="rect">
              <a:avLst/>
            </a:prstGeom>
          </p:spPr>
        </p:pic>
        <p:sp>
          <p:nvSpPr>
            <p:cNvPr id="6" name="Rectangle 5"/>
            <p:cNvSpPr/>
            <p:nvPr userDrawn="1"/>
          </p:nvSpPr>
          <p:spPr bwMode="gray">
            <a:xfrm>
              <a:off x="0" y="1701579"/>
              <a:ext cx="9235440" cy="262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prstClr val="white"/>
                </a:solidFill>
              </a:endParaRPr>
            </a:p>
          </p:txBody>
        </p:sp>
      </p:grpSp>
      <p:sp>
        <p:nvSpPr>
          <p:cNvPr id="3" name="Title 2"/>
          <p:cNvSpPr>
            <a:spLocks noGrp="1"/>
          </p:cNvSpPr>
          <p:nvPr>
            <p:ph type="title"/>
          </p:nvPr>
        </p:nvSpPr>
        <p:spPr/>
        <p:txBody>
          <a:bodyPr anchor="t" anchorCtr="0"/>
          <a:lstStyle/>
          <a:p>
            <a:r>
              <a:rPr lang="en-US" dirty="0" smtClean="0"/>
              <a:t>Click to edit Master title style</a:t>
            </a:r>
            <a:endParaRPr lang="en-US" dirty="0"/>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607467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886E7A4-B5B1-4B0F-97C9-2320FCA406E8}" type="datetimeFigureOut">
              <a:rPr lang="en-US" smtClean="0"/>
              <a:t>12/14/2016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A4F4E84D-FCC9-4468-B568-FA94B8AD6FCE}" type="slidenum">
              <a:rPr lang="en-US" smtClean="0"/>
              <a:t>‹#›</a:t>
            </a:fld>
            <a:endParaRPr lang="en-US" dirty="0"/>
          </a:p>
        </p:txBody>
      </p:sp>
    </p:spTree>
    <p:extLst>
      <p:ext uri="{BB962C8B-B14F-4D97-AF65-F5344CB8AC3E}">
        <p14:creationId xmlns:p14="http://schemas.microsoft.com/office/powerpoint/2010/main" val="498814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lvl1pPr>
              <a:defRPr lang="en-US" sz="2000" kern="1200" dirty="0">
                <a:solidFill>
                  <a:schemeClr val="bg1"/>
                </a:solidFill>
                <a:latin typeface="+mn-lt"/>
                <a:ea typeface="Arial" pitchFamily="34" charset="0"/>
                <a:cs typeface="Arial" pitchFamily="34" charset="0"/>
              </a:defRPr>
            </a:lvl1pPr>
          </a:lstStyle>
          <a:p>
            <a:pPr marL="0" lvl="0" indent="0" algn="l" rtl="0" eaLnBrk="0" fontAlgn="base" hangingPunct="0">
              <a:spcBef>
                <a:spcPts val="0"/>
              </a:spcBef>
              <a:spcAft>
                <a:spcPts val="0"/>
              </a:spcAft>
              <a:buClr>
                <a:schemeClr val="tx2"/>
              </a:buClr>
              <a:buFont typeface="Arial" pitchFamily="34" charset="0"/>
              <a:buNone/>
            </a:pPr>
            <a:r>
              <a:rPr lang="en-US" dirty="0" smtClean="0"/>
              <a:t>Click to edit Master text styles</a:t>
            </a:r>
          </a:p>
          <a:p>
            <a:pPr marL="0" lvl="0" indent="0" algn="l" rtl="0" eaLnBrk="0" fontAlgn="base" hangingPunct="0">
              <a:spcBef>
                <a:spcPts val="0"/>
              </a:spcBef>
              <a:spcAft>
                <a:spcPts val="0"/>
              </a:spcAft>
              <a:buClr>
                <a:schemeClr val="tx2"/>
              </a:buClr>
              <a:buFont typeface="Arial" pitchFamily="34" charset="0"/>
              <a:buNone/>
            </a:pPr>
            <a:r>
              <a:rPr lang="en-US" dirty="0" smtClean="0"/>
              <a:t>Second level</a:t>
            </a:r>
          </a:p>
          <a:p>
            <a:pPr marL="0" lvl="0" indent="0" algn="l" rtl="0" eaLnBrk="0" fontAlgn="base" hangingPunct="0">
              <a:spcBef>
                <a:spcPts val="0"/>
              </a:spcBef>
              <a:spcAft>
                <a:spcPts val="0"/>
              </a:spcAft>
              <a:buClr>
                <a:schemeClr val="tx2"/>
              </a:buClr>
              <a:buFont typeface="Arial" pitchFamily="34" charset="0"/>
              <a:buNone/>
            </a:pPr>
            <a:r>
              <a:rPr lang="en-US" dirty="0" smtClean="0"/>
              <a:t>Third level</a:t>
            </a:r>
          </a:p>
          <a:p>
            <a:pPr marL="0" lvl="0" indent="0" algn="l" rtl="0" eaLnBrk="0" fontAlgn="base" hangingPunct="0">
              <a:spcBef>
                <a:spcPts val="0"/>
              </a:spcBef>
              <a:spcAft>
                <a:spcPts val="0"/>
              </a:spcAft>
              <a:buClr>
                <a:schemeClr val="tx2"/>
              </a:buClr>
              <a:buFont typeface="Arial" pitchFamily="34" charset="0"/>
              <a:buNone/>
            </a:pPr>
            <a:r>
              <a:rPr lang="en-US" dirty="0" smtClean="0"/>
              <a:t>Fourth level</a:t>
            </a:r>
          </a:p>
          <a:p>
            <a:pPr marL="0" lvl="0" indent="0" algn="l" rtl="0" eaLnBrk="0" fontAlgn="base" hangingPunct="0">
              <a:spcBef>
                <a:spcPts val="0"/>
              </a:spcBef>
              <a:spcAft>
                <a:spcPts val="0"/>
              </a:spcAft>
              <a:buClr>
                <a:schemeClr val="tx2"/>
              </a:buClr>
              <a:buFont typeface="Arial" pitchFamily="34" charset="0"/>
              <a:buNone/>
            </a:pPr>
            <a:r>
              <a:rPr lang="en-US" dirty="0" smtClean="0"/>
              <a:t>Fifth level</a:t>
            </a:r>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5.xml"/><Relationship Id="rId7"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2201 AIR Corporate Template Bkg Title.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235440" cy="6971547"/>
          </a:xfrm>
          <a:prstGeom prst="rect">
            <a:avLst/>
          </a:prstGeom>
        </p:spPr>
      </p:pic>
      <p:sp>
        <p:nvSpPr>
          <p:cNvPr id="2051" name="Title Placeholder 1"/>
          <p:cNvSpPr>
            <a:spLocks noGrp="1"/>
          </p:cNvSpPr>
          <p:nvPr>
            <p:ph type="title"/>
          </p:nvPr>
        </p:nvSpPr>
        <p:spPr bwMode="gray">
          <a:xfrm>
            <a:off x="683811" y="11519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gray">
          <a:xfrm>
            <a:off x="683893" y="2935823"/>
            <a:ext cx="8228331" cy="2191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endParaRPr lang="en-US" dirty="0" smtClean="0"/>
          </a:p>
          <a:p>
            <a:pPr lvl="1"/>
            <a:endParaRPr lang="en-US" dirty="0" smtClean="0"/>
          </a:p>
          <a:p>
            <a:pPr lvl="1"/>
            <a:r>
              <a:rPr lang="en-US" dirty="0" smtClean="0"/>
              <a:t>Second level</a:t>
            </a:r>
          </a:p>
          <a:p>
            <a:pPr lvl="2"/>
            <a:r>
              <a:rPr lang="en-US" dirty="0" smtClean="0"/>
              <a:t>Third level</a:t>
            </a:r>
          </a:p>
        </p:txBody>
      </p:sp>
      <p:sp>
        <p:nvSpPr>
          <p:cNvPr id="2" name="Date Placeholder 1"/>
          <p:cNvSpPr>
            <a:spLocks noGrp="1"/>
          </p:cNvSpPr>
          <p:nvPr>
            <p:ph type="dt" sz="half" idx="2"/>
          </p:nvPr>
        </p:nvSpPr>
        <p:spPr bwMode="gray">
          <a:xfrm>
            <a:off x="6419849" y="6046887"/>
            <a:ext cx="2492375" cy="153888"/>
          </a:xfrm>
          <a:prstGeom prst="rect">
            <a:avLst/>
          </a:prstGeom>
        </p:spPr>
        <p:txBody>
          <a:bodyPr vert="horz" lIns="0" tIns="0" rIns="0" bIns="0" rtlCol="0" anchor="ctr">
            <a:spAutoFit/>
          </a:bodyPr>
          <a:lstStyle>
            <a:lvl1pPr algn="r">
              <a:defRPr sz="1000">
                <a:solidFill>
                  <a:schemeClr val="tx2">
                    <a:lumMod val="75000"/>
                  </a:schemeClr>
                </a:solidFill>
              </a:defRPr>
            </a:lvl1pPr>
          </a:lstStyle>
          <a:p>
            <a:r>
              <a:rPr lang="en-US" dirty="0" smtClean="0"/>
              <a:t>Month 20XX</a:t>
            </a:r>
            <a:endParaRPr lang="en-US" dirty="0"/>
          </a:p>
        </p:txBody>
      </p:sp>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tx1">
                    <a:tint val="75000"/>
                  </a:schemeClr>
                </a:solidFill>
                <a:latin typeface="Arial Narrow" pitchFamily="34" charset="0"/>
              </a:defRPr>
            </a:lvl1pPr>
          </a:lstStyle>
          <a:p>
            <a:r>
              <a:rPr lang="en-US" dirty="0" smtClean="0"/>
              <a:t>Copyright © 20XX American Institutes for Research. All rights reserved.</a:t>
            </a:r>
            <a:endParaRPr lang="en-US" dirty="0"/>
          </a:p>
        </p:txBody>
      </p:sp>
    </p:spTree>
  </p:cSld>
  <p:clrMap bg1="lt1" tx1="dk1" bg2="lt2" tx2="dk2" accent1="accent1" accent2="accent2" accent3="accent3" accent4="accent4" accent5="accent5" accent6="accent6" hlink="hlink" folHlink="folHlink"/>
  <p:sldLayoutIdLst>
    <p:sldLayoutId id="2147484316" r:id="rId1"/>
  </p:sldLayoutIdLst>
  <p:hf hdr="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1600200" indent="-228600" algn="l" rtl="0" eaLnBrk="1" fontAlgn="base" hangingPunct="1">
        <a:spcBef>
          <a:spcPct val="20000"/>
        </a:spcBef>
        <a:spcAft>
          <a:spcPct val="0"/>
        </a:spcAft>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2201 AIR Corporate Template Bkg Divider.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235440" cy="6933301"/>
          </a:xfrm>
          <a:prstGeom prst="rect">
            <a:avLst/>
          </a:prstGeom>
        </p:spPr>
      </p:pic>
      <p:sp>
        <p:nvSpPr>
          <p:cNvPr id="2" name="Title Placeholder 1"/>
          <p:cNvSpPr>
            <a:spLocks noGrp="1"/>
          </p:cNvSpPr>
          <p:nvPr>
            <p:ph type="title"/>
          </p:nvPr>
        </p:nvSpPr>
        <p:spPr>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smtClean="0"/>
              <a:t>Click to edit Master title style</a:t>
            </a:r>
            <a:endParaRPr lang="en-US" dirty="0"/>
          </a:p>
        </p:txBody>
      </p:sp>
      <p:sp>
        <p:nvSpPr>
          <p:cNvPr id="3" name="Text Placeholder 2"/>
          <p:cNvSpPr>
            <a:spLocks noGrp="1"/>
          </p:cNvSpPr>
          <p:nvPr>
            <p:ph type="body" idx="1"/>
          </p:nvPr>
        </p:nvSpPr>
        <p:spPr>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4323" r:id="rId1"/>
  </p:sldLayoutIdLst>
  <p:hf hdr="0"/>
  <p:txStyles>
    <p:titleStyle>
      <a:lvl1pPr algn="ctr" defTabSz="914400" rtl="0" eaLnBrk="1" latinLnBrk="0" hangingPunct="1">
        <a:spcBef>
          <a:spcPct val="0"/>
        </a:spcBef>
        <a:buNone/>
        <a:defRPr lang="en-US" sz="4400" b="1" kern="1200" dirty="0" smtClean="0">
          <a:solidFill>
            <a:schemeClr val="bg1"/>
          </a:solidFill>
          <a:latin typeface="+mn-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2201 AIR Corporate Template Bkg Slide.jpg"/>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bwMode="gray">
          <a:xfrm>
            <a:off x="0" y="0"/>
            <a:ext cx="9235440" cy="6885856"/>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299" r:id="rId1"/>
    <p:sldLayoutId id="2147484298" r:id="rId2"/>
    <p:sldLayoutId id="2147484318" r:id="rId3"/>
    <p:sldLayoutId id="2147484301" r:id="rId4"/>
    <p:sldLayoutId id="2147484324" r:id="rId5"/>
    <p:sldLayoutId id="2147484325" r:id="rId6"/>
  </p:sldLayoutIdLst>
  <p:timing>
    <p:tnLst>
      <p:par>
        <p:cTn id="1" dur="indefinite" restart="never" nodeType="tmRoot"/>
      </p:par>
    </p:tnLst>
  </p:timing>
  <p:hf hdr="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2201 AIR Corporate Template Bkg Contact.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235093" cy="6971548"/>
          </a:xfrm>
          <a:prstGeom prst="rect">
            <a:avLst/>
          </a:prstGeom>
        </p:spPr>
      </p:pic>
      <p:sp>
        <p:nvSpPr>
          <p:cNvPr id="2" name="Text Placeholder 1"/>
          <p:cNvSpPr>
            <a:spLocks noGrp="1"/>
          </p:cNvSpPr>
          <p:nvPr>
            <p:ph type="body" idx="1"/>
          </p:nvPr>
        </p:nvSpPr>
        <p:spPr bwMode="gray">
          <a:xfrm>
            <a:off x="687387" y="2055814"/>
            <a:ext cx="8224837" cy="347034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
          <p:cNvSpPr>
            <a:spLocks noGrp="1"/>
          </p:cNvSpPr>
          <p:nvPr>
            <p:ph type="sldNum" sz="quarter" idx="4"/>
          </p:nvPr>
        </p:nvSpPr>
        <p:spPr bwMode="gray">
          <a:xfrm>
            <a:off x="8755131" y="6110288"/>
            <a:ext cx="157094" cy="153888"/>
          </a:xfrm>
          <a:prstGeom prst="rect">
            <a:avLst/>
          </a:prstGeom>
          <a:noFill/>
        </p:spPr>
        <p:txBody>
          <a:bodyPr wrap="none" lIns="0" tIns="0" rIns="0" bIns="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302" r:id="rId1"/>
  </p:sldLayoutIdLst>
  <p:timing>
    <p:tnLst>
      <p:par>
        <p:cTn id="1" dur="indefinite" restart="never" nodeType="tmRoot"/>
      </p:par>
    </p:tnLst>
  </p:timing>
  <p:hf hdr="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0.xml"/><Relationship Id="rId16" Type="http://schemas.openxmlformats.org/officeDocument/2006/relationships/diagramColors" Target="../diagrams/colors3.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www.alohahsap.org/" TargetMode="External"/><Relationship Id="rId2" Type="http://schemas.openxmlformats.org/officeDocument/2006/relationships/notesSlide" Target="../notesSlides/notesSlide46.xml"/><Relationship Id="rId1" Type="http://schemas.openxmlformats.org/officeDocument/2006/relationships/slideLayout" Target="../slideLayouts/slideLayout4.xml"/><Relationship Id="rId5" Type="http://schemas.openxmlformats.org/officeDocument/2006/relationships/hyperlink" Target="mailto:HSAPHelpDesk@air.org" TargetMode="External"/><Relationship Id="rId4" Type="http://schemas.openxmlformats.org/officeDocument/2006/relationships/hyperlink" Target="http://www.smarterbalanced.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latin typeface="+mn-lt"/>
              </a:rPr>
              <a:t>Online Reporting System (ORS)</a:t>
            </a:r>
          </a:p>
        </p:txBody>
      </p:sp>
      <p:sp>
        <p:nvSpPr>
          <p:cNvPr id="2" name="Footer Placeholder 1"/>
          <p:cNvSpPr>
            <a:spLocks noGrp="1"/>
          </p:cNvSpPr>
          <p:nvPr>
            <p:ph type="ftr" sz="quarter" idx="11"/>
          </p:nvPr>
        </p:nvSpPr>
        <p:spPr/>
        <p:txBody>
          <a:bodyPr/>
          <a:lstStyle/>
          <a:p>
            <a:r>
              <a:rPr lang="en-US" dirty="0" smtClean="0"/>
              <a:t>Copyright © 2016 American Institutes for Research. All rights reserved.</a:t>
            </a:r>
            <a:endParaRPr lang="en-US" dirty="0"/>
          </a:p>
        </p:txBody>
      </p:sp>
      <p:sp>
        <p:nvSpPr>
          <p:cNvPr id="7171" name="Subtitle 2"/>
          <p:cNvSpPr>
            <a:spLocks noGrp="1"/>
          </p:cNvSpPr>
          <p:nvPr>
            <p:ph type="body" sz="quarter" idx="12"/>
          </p:nvPr>
        </p:nvSpPr>
        <p:spPr/>
        <p:txBody>
          <a:bodyPr/>
          <a:lstStyle/>
          <a:p>
            <a:r>
              <a:rPr lang="en-US" dirty="0"/>
              <a:t>Training Module</a:t>
            </a:r>
          </a:p>
          <a:p>
            <a:endParaRPr lang="en-US" dirty="0" smtClean="0"/>
          </a:p>
        </p:txBody>
      </p:sp>
    </p:spTree>
    <p:extLst>
      <p:ext uri="{BB962C8B-B14F-4D97-AF65-F5344CB8AC3E}">
        <p14:creationId xmlns:p14="http://schemas.microsoft.com/office/powerpoint/2010/main" val="1519697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3" descr="C:\Users\dcassiday\Downloads\screenshot-wa.reports.airast.org 2016-08-26 15-22-43.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4195" y="2005010"/>
            <a:ext cx="5153025" cy="1543050"/>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6341564" y="3627910"/>
            <a:ext cx="795316" cy="1279328"/>
            <a:chOff x="6262688" y="2282110"/>
            <a:chExt cx="314326" cy="505618"/>
          </a:xfrm>
        </p:grpSpPr>
        <p:pic>
          <p:nvPicPr>
            <p:cNvPr id="24" name="Picture 4" descr="Stickman by nicubunu"/>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262688" y="2282110"/>
              <a:ext cx="314326" cy="505618"/>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6294763" y="2443689"/>
              <a:ext cx="228600" cy="182460"/>
            </a:xfrm>
            <a:prstGeom prst="rect">
              <a:avLst/>
            </a:prstGeom>
            <a:noFill/>
          </p:spPr>
          <p:txBody>
            <a:bodyPr wrap="square" rtlCol="0">
              <a:spAutoFit/>
            </a:bodyPr>
            <a:lstStyle/>
            <a:p>
              <a:pPr algn="ctr" fontAlgn="auto">
                <a:spcBef>
                  <a:spcPts val="0"/>
                </a:spcBef>
                <a:spcAft>
                  <a:spcPts val="0"/>
                </a:spcAft>
              </a:pPr>
              <a:r>
                <a:rPr lang="en-US" b="1" dirty="0" smtClean="0">
                  <a:solidFill>
                    <a:prstClr val="black"/>
                  </a:solidFill>
                  <a:latin typeface="+mn-lt"/>
                  <a:ea typeface="+mn-ea"/>
                  <a:cs typeface="+mn-cs"/>
                </a:rPr>
                <a:t>A</a:t>
              </a:r>
              <a:endParaRPr lang="en-US" sz="3200" b="1" dirty="0">
                <a:solidFill>
                  <a:prstClr val="black"/>
                </a:solidFill>
                <a:latin typeface="+mn-lt"/>
                <a:ea typeface="+mn-ea"/>
                <a:cs typeface="+mn-cs"/>
              </a:endParaRPr>
            </a:p>
          </p:txBody>
        </p:sp>
      </p:grpSp>
      <p:sp>
        <p:nvSpPr>
          <p:cNvPr id="2" name="Title 1"/>
          <p:cNvSpPr>
            <a:spLocks noGrp="1"/>
          </p:cNvSpPr>
          <p:nvPr>
            <p:ph type="title"/>
          </p:nvPr>
        </p:nvSpPr>
        <p:spPr/>
        <p:txBody>
          <a:bodyPr/>
          <a:lstStyle/>
          <a:p>
            <a:r>
              <a:rPr lang="en-US" dirty="0"/>
              <a:t>Home Page Dashboard: </a:t>
            </a:r>
            <a:br>
              <a:rPr lang="en-US" dirty="0"/>
            </a:br>
            <a:r>
              <a:rPr lang="en-US" dirty="0"/>
              <a:t>Defining the Student Population</a:t>
            </a: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10</a:t>
            </a:fld>
            <a:endParaRPr lang="en-US" dirty="0"/>
          </a:p>
        </p:txBody>
      </p:sp>
      <p:pic>
        <p:nvPicPr>
          <p:cNvPr id="13" name="Picture 2" descr="https://pixabay.com/static/uploads/photo/2014/03/24/17/15/school-295210_960_720.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13700" y="2097205"/>
            <a:ext cx="2651045" cy="1358661"/>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7215098" y="3634736"/>
            <a:ext cx="781898" cy="1272502"/>
            <a:chOff x="6705600" y="2268036"/>
            <a:chExt cx="309023" cy="502920"/>
          </a:xfrm>
        </p:grpSpPr>
        <p:pic>
          <p:nvPicPr>
            <p:cNvPr id="18" name="Picture 9"/>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705600" y="2268036"/>
              <a:ext cx="309023" cy="50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6738158" y="2423810"/>
              <a:ext cx="228600" cy="182460"/>
            </a:xfrm>
            <a:prstGeom prst="rect">
              <a:avLst/>
            </a:prstGeom>
            <a:noFill/>
          </p:spPr>
          <p:txBody>
            <a:bodyPr wrap="square" rtlCol="0">
              <a:spAutoFit/>
            </a:bodyPr>
            <a:lstStyle/>
            <a:p>
              <a:pPr algn="ctr" fontAlgn="auto">
                <a:spcBef>
                  <a:spcPts val="0"/>
                </a:spcBef>
                <a:spcAft>
                  <a:spcPts val="0"/>
                </a:spcAft>
              </a:pPr>
              <a:r>
                <a:rPr lang="en-US" b="1" dirty="0" smtClean="0">
                  <a:solidFill>
                    <a:prstClr val="black"/>
                  </a:solidFill>
                  <a:latin typeface="+mn-lt"/>
                  <a:ea typeface="+mn-ea"/>
                  <a:cs typeface="+mn-cs"/>
                </a:rPr>
                <a:t>B</a:t>
              </a:r>
              <a:endParaRPr lang="en-US" sz="3200" b="1" dirty="0">
                <a:solidFill>
                  <a:prstClr val="black"/>
                </a:solidFill>
                <a:latin typeface="+mn-lt"/>
                <a:ea typeface="+mn-ea"/>
                <a:cs typeface="+mn-cs"/>
              </a:endParaRPr>
            </a:p>
          </p:txBody>
        </p:sp>
      </p:grpSp>
    </p:spTree>
    <p:extLst>
      <p:ext uri="{BB962C8B-B14F-4D97-AF65-F5344CB8AC3E}">
        <p14:creationId xmlns:p14="http://schemas.microsoft.com/office/powerpoint/2010/main" val="3132616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 Page Dashboard: </a:t>
            </a:r>
            <a:br>
              <a:rPr lang="en-US" dirty="0"/>
            </a:br>
            <a:r>
              <a:rPr lang="en-US" dirty="0"/>
              <a:t>Defining the Student Population</a:t>
            </a: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11</a:t>
            </a:fld>
            <a:endParaRPr lang="en-US" dirty="0"/>
          </a:p>
        </p:txBody>
      </p:sp>
      <p:grpSp>
        <p:nvGrpSpPr>
          <p:cNvPr id="11" name="Group 10"/>
          <p:cNvGrpSpPr>
            <a:grpSpLocks noChangeAspect="1"/>
          </p:cNvGrpSpPr>
          <p:nvPr/>
        </p:nvGrpSpPr>
        <p:grpSpPr>
          <a:xfrm>
            <a:off x="5229701" y="3669166"/>
            <a:ext cx="1028917" cy="1271016"/>
            <a:chOff x="5656435" y="2258892"/>
            <a:chExt cx="421930" cy="521208"/>
          </a:xfrm>
        </p:grpSpPr>
        <p:pic>
          <p:nvPicPr>
            <p:cNvPr id="12"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56435" y="2258892"/>
              <a:ext cx="421930" cy="52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5753100" y="2403844"/>
              <a:ext cx="228600" cy="189316"/>
            </a:xfrm>
            <a:prstGeom prst="rect">
              <a:avLst/>
            </a:prstGeom>
            <a:noFill/>
          </p:spPr>
          <p:txBody>
            <a:bodyPr wrap="square" rtlCol="0">
              <a:spAutoFit/>
            </a:bodyPr>
            <a:lstStyle/>
            <a:p>
              <a:pPr algn="ctr"/>
              <a:r>
                <a:rPr lang="en-US" b="1" dirty="0" smtClean="0"/>
                <a:t>C</a:t>
              </a:r>
              <a:endParaRPr lang="en-US" sz="4000" b="1" dirty="0"/>
            </a:p>
          </p:txBody>
        </p:sp>
      </p:grpSp>
      <p:grpSp>
        <p:nvGrpSpPr>
          <p:cNvPr id="21" name="Group 20"/>
          <p:cNvGrpSpPr>
            <a:grpSpLocks noChangeAspect="1"/>
          </p:cNvGrpSpPr>
          <p:nvPr/>
        </p:nvGrpSpPr>
        <p:grpSpPr>
          <a:xfrm>
            <a:off x="8196806" y="3617969"/>
            <a:ext cx="1028917" cy="1271016"/>
            <a:chOff x="7086600" y="2268036"/>
            <a:chExt cx="421930" cy="521208"/>
          </a:xfrm>
        </p:grpSpPr>
        <p:pic>
          <p:nvPicPr>
            <p:cNvPr id="22" name="Picture 1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86600" y="2268036"/>
              <a:ext cx="421930" cy="52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7183265" y="2409884"/>
              <a:ext cx="228600" cy="189316"/>
            </a:xfrm>
            <a:prstGeom prst="rect">
              <a:avLst/>
            </a:prstGeom>
            <a:noFill/>
          </p:spPr>
          <p:txBody>
            <a:bodyPr wrap="square" rtlCol="0">
              <a:spAutoFit/>
            </a:bodyPr>
            <a:lstStyle/>
            <a:p>
              <a:pPr algn="ctr"/>
              <a:r>
                <a:rPr lang="en-US" b="1" dirty="0" smtClean="0"/>
                <a:t>B</a:t>
              </a:r>
              <a:endParaRPr lang="en-US" b="1" dirty="0"/>
            </a:p>
          </p:txBody>
        </p:sp>
      </p:grpSp>
      <p:pic>
        <p:nvPicPr>
          <p:cNvPr id="24" name="Picture 3" descr="C:\Users\dcassiday\Downloads\screenshot-wa.reports.airast.org 2016-08-26 15-22-43.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24195" y="2005010"/>
            <a:ext cx="5153025" cy="1543050"/>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p:cNvGrpSpPr/>
          <p:nvPr/>
        </p:nvGrpSpPr>
        <p:grpSpPr>
          <a:xfrm>
            <a:off x="6341564" y="3627910"/>
            <a:ext cx="795316" cy="1279328"/>
            <a:chOff x="6262688" y="2282110"/>
            <a:chExt cx="314326" cy="505618"/>
          </a:xfrm>
        </p:grpSpPr>
        <p:pic>
          <p:nvPicPr>
            <p:cNvPr id="26" name="Picture 4" descr="Stickman by nicubunu"/>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262688" y="2282110"/>
              <a:ext cx="314326" cy="505618"/>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6294763" y="2443689"/>
              <a:ext cx="228600" cy="182460"/>
            </a:xfrm>
            <a:prstGeom prst="rect">
              <a:avLst/>
            </a:prstGeom>
            <a:noFill/>
          </p:spPr>
          <p:txBody>
            <a:bodyPr wrap="square" rtlCol="0">
              <a:spAutoFit/>
            </a:bodyPr>
            <a:lstStyle/>
            <a:p>
              <a:pPr algn="ctr" fontAlgn="auto">
                <a:spcBef>
                  <a:spcPts val="0"/>
                </a:spcBef>
                <a:spcAft>
                  <a:spcPts val="0"/>
                </a:spcAft>
              </a:pPr>
              <a:r>
                <a:rPr lang="en-US" b="1" dirty="0" smtClean="0">
                  <a:solidFill>
                    <a:prstClr val="black"/>
                  </a:solidFill>
                  <a:latin typeface="+mn-lt"/>
                  <a:ea typeface="+mn-ea"/>
                  <a:cs typeface="+mn-cs"/>
                </a:rPr>
                <a:t>A</a:t>
              </a:r>
              <a:endParaRPr lang="en-US" sz="3200" b="1" dirty="0">
                <a:solidFill>
                  <a:prstClr val="black"/>
                </a:solidFill>
                <a:latin typeface="+mn-lt"/>
                <a:ea typeface="+mn-ea"/>
                <a:cs typeface="+mn-cs"/>
              </a:endParaRPr>
            </a:p>
          </p:txBody>
        </p:sp>
      </p:grpSp>
      <p:pic>
        <p:nvPicPr>
          <p:cNvPr id="28" name="Picture 2" descr="https://pixabay.com/static/uploads/photo/2014/03/24/17/15/school-295210_960_720.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413700" y="2097205"/>
            <a:ext cx="2651045" cy="1358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387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 Page Dashboard: </a:t>
            </a:r>
            <a:br>
              <a:rPr lang="en-US" dirty="0"/>
            </a:br>
            <a:r>
              <a:rPr lang="en-US" dirty="0"/>
              <a:t>Defining the Student Population</a:t>
            </a: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12</a:t>
            </a:fld>
            <a:endParaRPr lang="en-US" dirty="0"/>
          </a:p>
        </p:txBody>
      </p:sp>
      <p:grpSp>
        <p:nvGrpSpPr>
          <p:cNvPr id="18" name="Group 17"/>
          <p:cNvGrpSpPr>
            <a:grpSpLocks noChangeAspect="1"/>
          </p:cNvGrpSpPr>
          <p:nvPr/>
        </p:nvGrpSpPr>
        <p:grpSpPr>
          <a:xfrm>
            <a:off x="5229701" y="3669166"/>
            <a:ext cx="1028917" cy="1271016"/>
            <a:chOff x="5656435" y="2258892"/>
            <a:chExt cx="421930" cy="521208"/>
          </a:xfrm>
        </p:grpSpPr>
        <p:pic>
          <p:nvPicPr>
            <p:cNvPr id="19"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56435" y="2258892"/>
              <a:ext cx="421930" cy="52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5753100" y="2403844"/>
              <a:ext cx="228600" cy="189316"/>
            </a:xfrm>
            <a:prstGeom prst="rect">
              <a:avLst/>
            </a:prstGeom>
            <a:noFill/>
          </p:spPr>
          <p:txBody>
            <a:bodyPr wrap="square" rtlCol="0">
              <a:spAutoFit/>
            </a:bodyPr>
            <a:lstStyle/>
            <a:p>
              <a:pPr algn="ctr"/>
              <a:r>
                <a:rPr lang="en-US" b="1" dirty="0" smtClean="0"/>
                <a:t>C</a:t>
              </a:r>
              <a:endParaRPr lang="en-US" sz="4000" b="1" dirty="0"/>
            </a:p>
          </p:txBody>
        </p:sp>
      </p:grpSp>
      <p:grpSp>
        <p:nvGrpSpPr>
          <p:cNvPr id="25" name="Group 24"/>
          <p:cNvGrpSpPr>
            <a:grpSpLocks noChangeAspect="1"/>
          </p:cNvGrpSpPr>
          <p:nvPr/>
        </p:nvGrpSpPr>
        <p:grpSpPr>
          <a:xfrm>
            <a:off x="8196806" y="3617969"/>
            <a:ext cx="1028917" cy="1271016"/>
            <a:chOff x="7086600" y="2268036"/>
            <a:chExt cx="421930" cy="521208"/>
          </a:xfrm>
        </p:grpSpPr>
        <p:pic>
          <p:nvPicPr>
            <p:cNvPr id="26" name="Picture 1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86600" y="2268036"/>
              <a:ext cx="421930" cy="52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7183265" y="2409884"/>
              <a:ext cx="228600" cy="189316"/>
            </a:xfrm>
            <a:prstGeom prst="rect">
              <a:avLst/>
            </a:prstGeom>
            <a:noFill/>
          </p:spPr>
          <p:txBody>
            <a:bodyPr wrap="square" rtlCol="0">
              <a:spAutoFit/>
            </a:bodyPr>
            <a:lstStyle/>
            <a:p>
              <a:pPr algn="ctr"/>
              <a:r>
                <a:rPr lang="en-US" b="1" dirty="0" smtClean="0"/>
                <a:t>B</a:t>
              </a:r>
              <a:endParaRPr lang="en-US" b="1" dirty="0"/>
            </a:p>
          </p:txBody>
        </p:sp>
      </p:grpSp>
      <p:pic>
        <p:nvPicPr>
          <p:cNvPr id="28" name="Picture 3" descr="C:\Users\dcassiday\Downloads\screenshot-wa.reports.airast.org 2016-08-26 15-22-43.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24195" y="2005010"/>
            <a:ext cx="5153025" cy="154305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p:cNvGrpSpPr/>
          <p:nvPr/>
        </p:nvGrpSpPr>
        <p:grpSpPr>
          <a:xfrm>
            <a:off x="6341564" y="3627910"/>
            <a:ext cx="795316" cy="1279328"/>
            <a:chOff x="6262688" y="2282110"/>
            <a:chExt cx="314326" cy="505618"/>
          </a:xfrm>
        </p:grpSpPr>
        <p:pic>
          <p:nvPicPr>
            <p:cNvPr id="30" name="Picture 4" descr="Stickman by nicubunu"/>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262688" y="2282110"/>
              <a:ext cx="314326" cy="505618"/>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6294763" y="2443689"/>
              <a:ext cx="228600" cy="182460"/>
            </a:xfrm>
            <a:prstGeom prst="rect">
              <a:avLst/>
            </a:prstGeom>
            <a:noFill/>
          </p:spPr>
          <p:txBody>
            <a:bodyPr wrap="square" rtlCol="0">
              <a:spAutoFit/>
            </a:bodyPr>
            <a:lstStyle/>
            <a:p>
              <a:pPr algn="ctr" fontAlgn="auto">
                <a:spcBef>
                  <a:spcPts val="0"/>
                </a:spcBef>
                <a:spcAft>
                  <a:spcPts val="0"/>
                </a:spcAft>
              </a:pPr>
              <a:r>
                <a:rPr lang="en-US" b="1" dirty="0" smtClean="0">
                  <a:solidFill>
                    <a:prstClr val="black"/>
                  </a:solidFill>
                  <a:latin typeface="+mn-lt"/>
                  <a:ea typeface="+mn-ea"/>
                  <a:cs typeface="+mn-cs"/>
                </a:rPr>
                <a:t>A</a:t>
              </a:r>
              <a:endParaRPr lang="en-US" sz="3200" b="1" dirty="0">
                <a:solidFill>
                  <a:prstClr val="black"/>
                </a:solidFill>
                <a:latin typeface="+mn-lt"/>
                <a:ea typeface="+mn-ea"/>
                <a:cs typeface="+mn-cs"/>
              </a:endParaRPr>
            </a:p>
          </p:txBody>
        </p:sp>
      </p:grpSp>
      <p:pic>
        <p:nvPicPr>
          <p:cNvPr id="32" name="Picture 2" descr="https://pixabay.com/static/uploads/photo/2014/03/24/17/15/school-295210_960_720.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413700" y="2097205"/>
            <a:ext cx="2651045" cy="1358661"/>
          </a:xfrm>
          <a:prstGeom prst="rect">
            <a:avLst/>
          </a:prstGeom>
          <a:noFill/>
          <a:extLst>
            <a:ext uri="{909E8E84-426E-40DD-AFC4-6F175D3DCCD1}">
              <a14:hiddenFill xmlns:a14="http://schemas.microsoft.com/office/drawing/2010/main">
                <a:solidFill>
                  <a:srgbClr val="FFFFFF"/>
                </a:solidFill>
              </a14:hiddenFill>
            </a:ext>
          </a:extLst>
        </p:spPr>
      </p:pic>
      <p:sp>
        <p:nvSpPr>
          <p:cNvPr id="33" name="&quot;No&quot; Symbol 32"/>
          <p:cNvSpPr/>
          <p:nvPr/>
        </p:nvSpPr>
        <p:spPr>
          <a:xfrm>
            <a:off x="5308743" y="3599479"/>
            <a:ext cx="951859" cy="951859"/>
          </a:xfrm>
          <a:prstGeom prst="noSmoking">
            <a:avLst>
              <a:gd name="adj" fmla="val 11494"/>
            </a:avLst>
          </a:prstGeom>
          <a:solidFill>
            <a:schemeClr val="bg1">
              <a:lumMod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quot;No&quot; Symbol 34"/>
          <p:cNvSpPr/>
          <p:nvPr/>
        </p:nvSpPr>
        <p:spPr>
          <a:xfrm>
            <a:off x="8276278" y="3515245"/>
            <a:ext cx="951859" cy="951859"/>
          </a:xfrm>
          <a:prstGeom prst="noSmoking">
            <a:avLst>
              <a:gd name="adj" fmla="val 11494"/>
            </a:avLst>
          </a:prstGeom>
          <a:solidFill>
            <a:schemeClr val="bg1">
              <a:lumMod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124194" y="2706909"/>
            <a:ext cx="5153025" cy="2819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07360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dcassiday\Downloads\screenshot-wa.reports.airast.org 2016-08-26 15-31-32.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0584" y="1989836"/>
            <a:ext cx="5191125" cy="15811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Home Page Dashboard: </a:t>
            </a:r>
            <a:br>
              <a:rPr lang="en-US" dirty="0"/>
            </a:br>
            <a:r>
              <a:rPr lang="en-US" dirty="0"/>
              <a:t>Defining the Student Population</a:t>
            </a: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13</a:t>
            </a:fld>
            <a:endParaRPr lang="en-US" dirty="0"/>
          </a:p>
        </p:txBody>
      </p:sp>
      <p:grpSp>
        <p:nvGrpSpPr>
          <p:cNvPr id="18" name="Group 17"/>
          <p:cNvGrpSpPr>
            <a:grpSpLocks noChangeAspect="1"/>
          </p:cNvGrpSpPr>
          <p:nvPr/>
        </p:nvGrpSpPr>
        <p:grpSpPr>
          <a:xfrm>
            <a:off x="5229701" y="3669166"/>
            <a:ext cx="1028917" cy="1271016"/>
            <a:chOff x="5656435" y="2258892"/>
            <a:chExt cx="421930" cy="521208"/>
          </a:xfrm>
        </p:grpSpPr>
        <p:pic>
          <p:nvPicPr>
            <p:cNvPr id="19" name="Picture 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56435" y="2258892"/>
              <a:ext cx="421930" cy="52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5753100" y="2403844"/>
              <a:ext cx="228600" cy="189316"/>
            </a:xfrm>
            <a:prstGeom prst="rect">
              <a:avLst/>
            </a:prstGeom>
            <a:noFill/>
          </p:spPr>
          <p:txBody>
            <a:bodyPr wrap="square" rtlCol="0">
              <a:spAutoFit/>
            </a:bodyPr>
            <a:lstStyle/>
            <a:p>
              <a:pPr algn="ctr"/>
              <a:r>
                <a:rPr lang="en-US" b="1" dirty="0" smtClean="0"/>
                <a:t>C</a:t>
              </a:r>
              <a:endParaRPr lang="en-US" sz="4000" b="1" dirty="0"/>
            </a:p>
          </p:txBody>
        </p:sp>
      </p:grpSp>
      <p:grpSp>
        <p:nvGrpSpPr>
          <p:cNvPr id="25" name="Group 24"/>
          <p:cNvGrpSpPr>
            <a:grpSpLocks noChangeAspect="1"/>
          </p:cNvGrpSpPr>
          <p:nvPr/>
        </p:nvGrpSpPr>
        <p:grpSpPr>
          <a:xfrm>
            <a:off x="8196806" y="3617969"/>
            <a:ext cx="1028917" cy="1271016"/>
            <a:chOff x="7086600" y="2268036"/>
            <a:chExt cx="421930" cy="521208"/>
          </a:xfrm>
        </p:grpSpPr>
        <p:pic>
          <p:nvPicPr>
            <p:cNvPr id="26" name="Picture 10"/>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086600" y="2268036"/>
              <a:ext cx="421930" cy="52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7183265" y="2409884"/>
              <a:ext cx="228600" cy="189316"/>
            </a:xfrm>
            <a:prstGeom prst="rect">
              <a:avLst/>
            </a:prstGeom>
            <a:noFill/>
          </p:spPr>
          <p:txBody>
            <a:bodyPr wrap="square" rtlCol="0">
              <a:spAutoFit/>
            </a:bodyPr>
            <a:lstStyle/>
            <a:p>
              <a:pPr algn="ctr"/>
              <a:r>
                <a:rPr lang="en-US" b="1" dirty="0" smtClean="0"/>
                <a:t>B</a:t>
              </a:r>
              <a:endParaRPr lang="en-US" b="1" dirty="0"/>
            </a:p>
          </p:txBody>
        </p:sp>
      </p:grpSp>
      <p:grpSp>
        <p:nvGrpSpPr>
          <p:cNvPr id="29" name="Group 28"/>
          <p:cNvGrpSpPr/>
          <p:nvPr/>
        </p:nvGrpSpPr>
        <p:grpSpPr>
          <a:xfrm>
            <a:off x="6341564" y="3627910"/>
            <a:ext cx="795316" cy="1279328"/>
            <a:chOff x="6262688" y="2282110"/>
            <a:chExt cx="314326" cy="505618"/>
          </a:xfrm>
        </p:grpSpPr>
        <p:pic>
          <p:nvPicPr>
            <p:cNvPr id="30" name="Picture 4" descr="Stickman by nicubunu"/>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262688" y="2282110"/>
              <a:ext cx="314326" cy="505618"/>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6294763" y="2443689"/>
              <a:ext cx="228600" cy="182460"/>
            </a:xfrm>
            <a:prstGeom prst="rect">
              <a:avLst/>
            </a:prstGeom>
            <a:noFill/>
          </p:spPr>
          <p:txBody>
            <a:bodyPr wrap="square" rtlCol="0">
              <a:spAutoFit/>
            </a:bodyPr>
            <a:lstStyle/>
            <a:p>
              <a:pPr algn="ctr" fontAlgn="auto">
                <a:spcBef>
                  <a:spcPts val="0"/>
                </a:spcBef>
                <a:spcAft>
                  <a:spcPts val="0"/>
                </a:spcAft>
              </a:pPr>
              <a:r>
                <a:rPr lang="en-US" b="1" dirty="0" smtClean="0">
                  <a:solidFill>
                    <a:prstClr val="black"/>
                  </a:solidFill>
                  <a:latin typeface="+mn-lt"/>
                  <a:ea typeface="+mn-ea"/>
                  <a:cs typeface="+mn-cs"/>
                </a:rPr>
                <a:t>A</a:t>
              </a:r>
              <a:endParaRPr lang="en-US" sz="3200" b="1" dirty="0">
                <a:solidFill>
                  <a:prstClr val="black"/>
                </a:solidFill>
                <a:latin typeface="+mn-lt"/>
                <a:ea typeface="+mn-ea"/>
                <a:cs typeface="+mn-cs"/>
              </a:endParaRPr>
            </a:p>
          </p:txBody>
        </p:sp>
      </p:grpSp>
      <p:pic>
        <p:nvPicPr>
          <p:cNvPr id="32" name="Picture 2" descr="https://pixabay.com/static/uploads/photo/2014/03/24/17/15/school-295210_960_720.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413700" y="2097205"/>
            <a:ext cx="2651045" cy="1358661"/>
          </a:xfrm>
          <a:prstGeom prst="rect">
            <a:avLst/>
          </a:prstGeom>
          <a:noFill/>
          <a:extLst>
            <a:ext uri="{909E8E84-426E-40DD-AFC4-6F175D3DCCD1}">
              <a14:hiddenFill xmlns:a14="http://schemas.microsoft.com/office/drawing/2010/main">
                <a:solidFill>
                  <a:srgbClr val="FFFFFF"/>
                </a:solidFill>
              </a14:hiddenFill>
            </a:ext>
          </a:extLst>
        </p:spPr>
      </p:pic>
      <p:sp>
        <p:nvSpPr>
          <p:cNvPr id="34" name="&quot;No&quot; Symbol 33"/>
          <p:cNvSpPr/>
          <p:nvPr/>
        </p:nvSpPr>
        <p:spPr>
          <a:xfrm>
            <a:off x="8276278" y="3515245"/>
            <a:ext cx="951859" cy="951859"/>
          </a:xfrm>
          <a:prstGeom prst="noSmoking">
            <a:avLst>
              <a:gd name="adj" fmla="val 11494"/>
            </a:avLst>
          </a:prstGeom>
          <a:solidFill>
            <a:schemeClr val="bg1">
              <a:lumMod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124194" y="2938925"/>
            <a:ext cx="5153025" cy="2819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07360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3" descr="C:\Users\dcassiday\Downloads\screenshot-wa.reports.airast.org 2016-08-26 15-32-53.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0584" y="1984248"/>
            <a:ext cx="5191125" cy="15811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Home Page Dashboard: </a:t>
            </a:r>
            <a:br>
              <a:rPr lang="en-US" dirty="0"/>
            </a:br>
            <a:r>
              <a:rPr lang="en-US" dirty="0"/>
              <a:t>Defining the Student Population</a:t>
            </a: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14</a:t>
            </a:fld>
            <a:endParaRPr lang="en-US" dirty="0"/>
          </a:p>
        </p:txBody>
      </p:sp>
      <p:grpSp>
        <p:nvGrpSpPr>
          <p:cNvPr id="18" name="Group 17"/>
          <p:cNvGrpSpPr>
            <a:grpSpLocks noChangeAspect="1"/>
          </p:cNvGrpSpPr>
          <p:nvPr/>
        </p:nvGrpSpPr>
        <p:grpSpPr>
          <a:xfrm>
            <a:off x="5229701" y="3669166"/>
            <a:ext cx="1028917" cy="1271016"/>
            <a:chOff x="5656435" y="2258892"/>
            <a:chExt cx="421930" cy="521208"/>
          </a:xfrm>
        </p:grpSpPr>
        <p:pic>
          <p:nvPicPr>
            <p:cNvPr id="19" name="Picture 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56435" y="2258892"/>
              <a:ext cx="421930" cy="52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5753100" y="2403844"/>
              <a:ext cx="228600" cy="189316"/>
            </a:xfrm>
            <a:prstGeom prst="rect">
              <a:avLst/>
            </a:prstGeom>
            <a:noFill/>
          </p:spPr>
          <p:txBody>
            <a:bodyPr wrap="square" rtlCol="0">
              <a:spAutoFit/>
            </a:bodyPr>
            <a:lstStyle/>
            <a:p>
              <a:pPr algn="ctr"/>
              <a:r>
                <a:rPr lang="en-US" b="1" dirty="0" smtClean="0"/>
                <a:t>C</a:t>
              </a:r>
              <a:endParaRPr lang="en-US" sz="4000" b="1" dirty="0"/>
            </a:p>
          </p:txBody>
        </p:sp>
      </p:grpSp>
      <p:grpSp>
        <p:nvGrpSpPr>
          <p:cNvPr id="25" name="Group 24"/>
          <p:cNvGrpSpPr>
            <a:grpSpLocks noChangeAspect="1"/>
          </p:cNvGrpSpPr>
          <p:nvPr/>
        </p:nvGrpSpPr>
        <p:grpSpPr>
          <a:xfrm>
            <a:off x="8196806" y="3617969"/>
            <a:ext cx="1028917" cy="1271016"/>
            <a:chOff x="7086600" y="2268036"/>
            <a:chExt cx="421930" cy="521208"/>
          </a:xfrm>
        </p:grpSpPr>
        <p:pic>
          <p:nvPicPr>
            <p:cNvPr id="26" name="Picture 10"/>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086600" y="2268036"/>
              <a:ext cx="421930" cy="52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7183265" y="2409884"/>
              <a:ext cx="228600" cy="189316"/>
            </a:xfrm>
            <a:prstGeom prst="rect">
              <a:avLst/>
            </a:prstGeom>
            <a:noFill/>
          </p:spPr>
          <p:txBody>
            <a:bodyPr wrap="square" rtlCol="0">
              <a:spAutoFit/>
            </a:bodyPr>
            <a:lstStyle/>
            <a:p>
              <a:pPr algn="ctr"/>
              <a:r>
                <a:rPr lang="en-US" b="1" dirty="0" smtClean="0"/>
                <a:t>B</a:t>
              </a:r>
              <a:endParaRPr lang="en-US" b="1" dirty="0"/>
            </a:p>
          </p:txBody>
        </p:sp>
      </p:grpSp>
      <p:grpSp>
        <p:nvGrpSpPr>
          <p:cNvPr id="29" name="Group 28"/>
          <p:cNvGrpSpPr/>
          <p:nvPr/>
        </p:nvGrpSpPr>
        <p:grpSpPr>
          <a:xfrm>
            <a:off x="6341564" y="3627910"/>
            <a:ext cx="795316" cy="1279328"/>
            <a:chOff x="6262688" y="2282110"/>
            <a:chExt cx="314326" cy="505618"/>
          </a:xfrm>
        </p:grpSpPr>
        <p:pic>
          <p:nvPicPr>
            <p:cNvPr id="30" name="Picture 4" descr="Stickman by nicubunu"/>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262688" y="2282110"/>
              <a:ext cx="314326" cy="505618"/>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6294763" y="2443689"/>
              <a:ext cx="228600" cy="182460"/>
            </a:xfrm>
            <a:prstGeom prst="rect">
              <a:avLst/>
            </a:prstGeom>
            <a:noFill/>
          </p:spPr>
          <p:txBody>
            <a:bodyPr wrap="square" rtlCol="0">
              <a:spAutoFit/>
            </a:bodyPr>
            <a:lstStyle/>
            <a:p>
              <a:pPr algn="ctr" fontAlgn="auto">
                <a:spcBef>
                  <a:spcPts val="0"/>
                </a:spcBef>
                <a:spcAft>
                  <a:spcPts val="0"/>
                </a:spcAft>
              </a:pPr>
              <a:r>
                <a:rPr lang="en-US" b="1" dirty="0" smtClean="0">
                  <a:solidFill>
                    <a:prstClr val="black"/>
                  </a:solidFill>
                  <a:latin typeface="+mn-lt"/>
                  <a:ea typeface="+mn-ea"/>
                  <a:cs typeface="+mn-cs"/>
                </a:rPr>
                <a:t>A</a:t>
              </a:r>
              <a:endParaRPr lang="en-US" sz="3200" b="1" dirty="0">
                <a:solidFill>
                  <a:prstClr val="black"/>
                </a:solidFill>
                <a:latin typeface="+mn-lt"/>
                <a:ea typeface="+mn-ea"/>
                <a:cs typeface="+mn-cs"/>
              </a:endParaRPr>
            </a:p>
          </p:txBody>
        </p:sp>
      </p:grpSp>
      <p:pic>
        <p:nvPicPr>
          <p:cNvPr id="32" name="Picture 2" descr="https://pixabay.com/static/uploads/photo/2014/03/24/17/15/school-295210_960_720.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413700" y="2097205"/>
            <a:ext cx="2651045" cy="1358661"/>
          </a:xfrm>
          <a:prstGeom prst="rect">
            <a:avLst/>
          </a:prstGeom>
          <a:noFill/>
          <a:extLst>
            <a:ext uri="{909E8E84-426E-40DD-AFC4-6F175D3DCCD1}">
              <a14:hiddenFill xmlns:a14="http://schemas.microsoft.com/office/drawing/2010/main">
                <a:solidFill>
                  <a:srgbClr val="FFFFFF"/>
                </a:solidFill>
              </a14:hiddenFill>
            </a:ext>
          </a:extLst>
        </p:spPr>
      </p:pic>
      <p:sp>
        <p:nvSpPr>
          <p:cNvPr id="35" name="&quot;No&quot; Symbol 34"/>
          <p:cNvSpPr/>
          <p:nvPr/>
        </p:nvSpPr>
        <p:spPr>
          <a:xfrm>
            <a:off x="5308743" y="3599479"/>
            <a:ext cx="951859" cy="951859"/>
          </a:xfrm>
          <a:prstGeom prst="noSmoking">
            <a:avLst>
              <a:gd name="adj" fmla="val 11494"/>
            </a:avLst>
          </a:prstGeom>
          <a:solidFill>
            <a:schemeClr val="bg1">
              <a:lumMod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124194" y="3170941"/>
            <a:ext cx="5153025" cy="2819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0736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Home Page Dashboard: </a:t>
            </a:r>
            <a:br>
              <a:rPr lang="en-US" dirty="0" smtClean="0"/>
            </a:br>
            <a:r>
              <a:rPr lang="en-US" dirty="0" smtClean="0"/>
              <a:t>Report </a:t>
            </a:r>
            <a:r>
              <a:rPr lang="en-US" dirty="0"/>
              <a:t>Tables</a:t>
            </a: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15</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1523" y="2286197"/>
            <a:ext cx="6780953" cy="3161905"/>
          </a:xfrm>
          <a:prstGeom prst="rect">
            <a:avLst/>
          </a:prstGeom>
        </p:spPr>
      </p:pic>
    </p:spTree>
    <p:extLst>
      <p:ext uri="{BB962C8B-B14F-4D97-AF65-F5344CB8AC3E}">
        <p14:creationId xmlns:p14="http://schemas.microsoft.com/office/powerpoint/2010/main" val="25499232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5100" y="2034350"/>
            <a:ext cx="6050031" cy="3731161"/>
          </a:xfrm>
          <a:prstGeom prst="rect">
            <a:avLst/>
          </a:prstGeom>
        </p:spPr>
      </p:pic>
      <p:sp>
        <p:nvSpPr>
          <p:cNvPr id="2" name="Title 1"/>
          <p:cNvSpPr>
            <a:spLocks noGrp="1"/>
          </p:cNvSpPr>
          <p:nvPr>
            <p:ph type="title"/>
          </p:nvPr>
        </p:nvSpPr>
        <p:spPr/>
        <p:txBody>
          <a:bodyPr>
            <a:normAutofit/>
          </a:bodyPr>
          <a:lstStyle/>
          <a:p>
            <a:r>
              <a:rPr lang="en-US" dirty="0" smtClean="0"/>
              <a:t>Subject Detail Report</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16</a:t>
            </a:fld>
            <a:endParaRPr lang="en-US" dirty="0"/>
          </a:p>
        </p:txBody>
      </p:sp>
      <p:sp>
        <p:nvSpPr>
          <p:cNvPr id="7" name="Rectangle 6"/>
          <p:cNvSpPr/>
          <p:nvPr/>
        </p:nvSpPr>
        <p:spPr>
          <a:xfrm>
            <a:off x="2799226" y="3571027"/>
            <a:ext cx="2075311" cy="2498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968663" y="3562796"/>
            <a:ext cx="1918739" cy="2575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427386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996" y="2446912"/>
            <a:ext cx="2510684" cy="294826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2251" y="2064182"/>
            <a:ext cx="6021749" cy="3713719"/>
          </a:xfrm>
          <a:prstGeom prst="rect">
            <a:avLst/>
          </a:prstGeom>
        </p:spPr>
      </p:pic>
      <p:sp>
        <p:nvSpPr>
          <p:cNvPr id="2" name="Title 1"/>
          <p:cNvSpPr>
            <a:spLocks noGrp="1"/>
          </p:cNvSpPr>
          <p:nvPr>
            <p:ph type="title"/>
          </p:nvPr>
        </p:nvSpPr>
        <p:spPr/>
        <p:txBody>
          <a:bodyPr>
            <a:normAutofit/>
          </a:bodyPr>
          <a:lstStyle/>
          <a:p>
            <a:r>
              <a:rPr lang="en-US" dirty="0" smtClean="0"/>
              <a:t>Subject Detail Report</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17</a:t>
            </a:fld>
            <a:endParaRPr lang="en-US" dirty="0"/>
          </a:p>
        </p:txBody>
      </p:sp>
      <p:sp>
        <p:nvSpPr>
          <p:cNvPr id="9" name="Rectangle 8"/>
          <p:cNvSpPr/>
          <p:nvPr/>
        </p:nvSpPr>
        <p:spPr>
          <a:xfrm>
            <a:off x="4419448" y="4653483"/>
            <a:ext cx="248086" cy="2592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p:cNvCxnSpPr/>
          <p:nvPr/>
        </p:nvCxnSpPr>
        <p:spPr>
          <a:xfrm flipH="1" flipV="1">
            <a:off x="2581380" y="3931935"/>
            <a:ext cx="1838068" cy="71492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95896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3331" y="2699876"/>
            <a:ext cx="2295238" cy="2342857"/>
          </a:xfrm>
          <a:prstGeom prst="rect">
            <a:avLst/>
          </a:prstGeom>
        </p:spPr>
      </p:pic>
      <p:sp>
        <p:nvSpPr>
          <p:cNvPr id="17" name="Down Arrow 16"/>
          <p:cNvSpPr/>
          <p:nvPr/>
        </p:nvSpPr>
        <p:spPr>
          <a:xfrm rot="16200000">
            <a:off x="1288528" y="2419202"/>
            <a:ext cx="523755" cy="15514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800" b="1" dirty="0" smtClean="0"/>
              <a:t>GRADE</a:t>
            </a:r>
            <a:endParaRPr lang="en-US" sz="1800" b="1" dirty="0"/>
          </a:p>
        </p:txBody>
      </p:sp>
      <p:sp>
        <p:nvSpPr>
          <p:cNvPr id="9" name="Title 8"/>
          <p:cNvSpPr>
            <a:spLocks noGrp="1"/>
          </p:cNvSpPr>
          <p:nvPr>
            <p:ph type="title"/>
          </p:nvPr>
        </p:nvSpPr>
        <p:spPr/>
        <p:txBody>
          <a:bodyPr>
            <a:normAutofit/>
          </a:bodyPr>
          <a:lstStyle/>
          <a:p>
            <a:r>
              <a:rPr lang="en-US" dirty="0" smtClean="0"/>
              <a:t>Score Report Navigation</a:t>
            </a:r>
            <a:r>
              <a:rPr lang="en-US" dirty="0"/>
              <a:t>: </a:t>
            </a:r>
            <a:r>
              <a:rPr lang="en-US" dirty="0" smtClean="0"/>
              <a:t/>
            </a:r>
            <a:br>
              <a:rPr lang="en-US" dirty="0" smtClean="0"/>
            </a:br>
            <a:r>
              <a:rPr lang="en-US" dirty="0" smtClean="0"/>
              <a:t>General </a:t>
            </a:r>
            <a:r>
              <a:rPr lang="en-US" dirty="0"/>
              <a:t>Approach</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18</a:t>
            </a:fld>
            <a:endParaRPr lang="en-US" dirty="0"/>
          </a:p>
        </p:txBody>
      </p:sp>
      <p:sp>
        <p:nvSpPr>
          <p:cNvPr id="14" name="Down Arrow 13"/>
          <p:cNvSpPr/>
          <p:nvPr/>
        </p:nvSpPr>
        <p:spPr>
          <a:xfrm rot="16200000">
            <a:off x="1291201" y="1840798"/>
            <a:ext cx="523755" cy="155675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800" b="1" dirty="0" smtClean="0"/>
              <a:t>SUBJECT</a:t>
            </a:r>
            <a:endParaRPr lang="en-US" sz="1800" b="1" dirty="0"/>
          </a:p>
        </p:txBody>
      </p:sp>
      <p:sp>
        <p:nvSpPr>
          <p:cNvPr id="19" name="Rectangle 18"/>
          <p:cNvSpPr/>
          <p:nvPr/>
        </p:nvSpPr>
        <p:spPr>
          <a:xfrm>
            <a:off x="8047451" y="3662953"/>
            <a:ext cx="348157" cy="3657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1455" y="1888172"/>
            <a:ext cx="3334215" cy="3915322"/>
          </a:xfrm>
          <a:prstGeom prst="rect">
            <a:avLst/>
          </a:prstGeom>
        </p:spPr>
      </p:pic>
    </p:spTree>
    <p:extLst>
      <p:ext uri="{BB962C8B-B14F-4D97-AF65-F5344CB8AC3E}">
        <p14:creationId xmlns:p14="http://schemas.microsoft.com/office/powerpoint/2010/main" val="13938145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2381" y="2716221"/>
            <a:ext cx="2295238" cy="2342857"/>
          </a:xfrm>
          <a:prstGeom prst="rect">
            <a:avLst/>
          </a:prstGeom>
        </p:spPr>
      </p:pic>
      <p:sp>
        <p:nvSpPr>
          <p:cNvPr id="18" name="Down Arrow 17"/>
          <p:cNvSpPr/>
          <p:nvPr/>
        </p:nvSpPr>
        <p:spPr>
          <a:xfrm rot="16200000">
            <a:off x="1591211" y="4427918"/>
            <a:ext cx="523755" cy="94603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800" b="1" dirty="0" smtClean="0"/>
              <a:t>WHEN</a:t>
            </a:r>
            <a:endParaRPr lang="en-US" sz="1800" b="1" dirty="0"/>
          </a:p>
        </p:txBody>
      </p:sp>
      <p:sp>
        <p:nvSpPr>
          <p:cNvPr id="17" name="Down Arrow 16"/>
          <p:cNvSpPr/>
          <p:nvPr/>
        </p:nvSpPr>
        <p:spPr>
          <a:xfrm rot="16200000">
            <a:off x="1591212" y="3852186"/>
            <a:ext cx="523755" cy="94603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800" b="1" dirty="0" smtClean="0"/>
              <a:t>WHAT</a:t>
            </a:r>
            <a:endParaRPr lang="en-US" sz="1800" b="1" dirty="0"/>
          </a:p>
        </p:txBody>
      </p:sp>
      <p:sp>
        <p:nvSpPr>
          <p:cNvPr id="9" name="Title 8"/>
          <p:cNvSpPr>
            <a:spLocks noGrp="1"/>
          </p:cNvSpPr>
          <p:nvPr>
            <p:ph type="title"/>
          </p:nvPr>
        </p:nvSpPr>
        <p:spPr/>
        <p:txBody>
          <a:bodyPr>
            <a:normAutofit/>
          </a:bodyPr>
          <a:lstStyle/>
          <a:p>
            <a:r>
              <a:rPr lang="en-US" dirty="0" smtClean="0"/>
              <a:t>Score Report Navigation</a:t>
            </a:r>
            <a:r>
              <a:rPr lang="en-US" dirty="0"/>
              <a:t>: </a:t>
            </a:r>
            <a:r>
              <a:rPr lang="en-US" dirty="0" smtClean="0"/>
              <a:t/>
            </a:r>
            <a:br>
              <a:rPr lang="en-US" dirty="0" smtClean="0"/>
            </a:br>
            <a:r>
              <a:rPr lang="en-US" dirty="0" smtClean="0"/>
              <a:t>General </a:t>
            </a:r>
            <a:r>
              <a:rPr lang="en-US" dirty="0"/>
              <a:t>Approach</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19</a:t>
            </a:fld>
            <a:endParaRPr lang="en-US" dirty="0"/>
          </a:p>
        </p:txBody>
      </p:sp>
      <p:sp>
        <p:nvSpPr>
          <p:cNvPr id="14" name="Down Arrow 13"/>
          <p:cNvSpPr/>
          <p:nvPr/>
        </p:nvSpPr>
        <p:spPr>
          <a:xfrm rot="16200000">
            <a:off x="1596559" y="3276456"/>
            <a:ext cx="523755" cy="94603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800" b="1" dirty="0" smtClean="0"/>
              <a:t>WHO</a:t>
            </a:r>
            <a:endParaRPr lang="en-US" sz="1800" b="1" dirty="0"/>
          </a:p>
        </p:txBody>
      </p:sp>
      <p:sp>
        <p:nvSpPr>
          <p:cNvPr id="12" name="Rectangle 11"/>
          <p:cNvSpPr/>
          <p:nvPr/>
        </p:nvSpPr>
        <p:spPr>
          <a:xfrm>
            <a:off x="8028401" y="3645592"/>
            <a:ext cx="348157" cy="3657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1455" y="1929988"/>
            <a:ext cx="3334215" cy="3915322"/>
          </a:xfrm>
          <a:prstGeom prst="rect">
            <a:avLst/>
          </a:prstGeom>
        </p:spPr>
      </p:pic>
    </p:spTree>
    <p:extLst>
      <p:ext uri="{BB962C8B-B14F-4D97-AF65-F5344CB8AC3E}">
        <p14:creationId xmlns:p14="http://schemas.microsoft.com/office/powerpoint/2010/main" val="2996923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9514" y="2055813"/>
            <a:ext cx="8484486" cy="3732737"/>
          </a:xfrm>
        </p:spPr>
        <p:txBody>
          <a:bodyPr/>
          <a:lstStyle/>
          <a:p>
            <a:r>
              <a:rPr lang="en-US" b="1" dirty="0"/>
              <a:t>After viewing this presentation, you should </a:t>
            </a:r>
            <a:r>
              <a:rPr lang="en-US" b="1" dirty="0" smtClean="0"/>
              <a:t>understand how to:</a:t>
            </a:r>
            <a:endParaRPr lang="en-US" b="1" dirty="0"/>
          </a:p>
          <a:p>
            <a:pPr marL="342900" indent="-342900">
              <a:buFont typeface="Arial" panose="020B0604020202020204" pitchFamily="34" charset="0"/>
              <a:buChar char="•"/>
            </a:pPr>
            <a:r>
              <a:rPr lang="en-US" dirty="0" smtClean="0"/>
              <a:t>Navigate </a:t>
            </a:r>
            <a:r>
              <a:rPr lang="en-US" dirty="0"/>
              <a:t>the system</a:t>
            </a:r>
          </a:p>
          <a:p>
            <a:pPr marL="342900" indent="-342900" eaLnBrk="1" fontAlgn="auto" hangingPunct="1">
              <a:buFont typeface="Arial" panose="020B0604020202020204" pitchFamily="34" charset="0"/>
              <a:buChar char="•"/>
              <a:defRPr/>
            </a:pPr>
            <a:r>
              <a:rPr lang="en-US" dirty="0" smtClean="0"/>
              <a:t>View score reports</a:t>
            </a:r>
          </a:p>
          <a:p>
            <a:pPr marL="342900" indent="-342900" eaLnBrk="1" fontAlgn="auto" hangingPunct="1">
              <a:buFont typeface="Arial" panose="020B0604020202020204" pitchFamily="34" charset="0"/>
              <a:buChar char="•"/>
              <a:defRPr/>
            </a:pPr>
            <a:r>
              <a:rPr lang="en-US" dirty="0" smtClean="0"/>
              <a:t>Generate and export summary statistics and student results</a:t>
            </a:r>
          </a:p>
          <a:p>
            <a:pPr marL="342900" indent="-342900" eaLnBrk="1" fontAlgn="auto" hangingPunct="1">
              <a:buFont typeface="Arial" panose="020B0604020202020204" pitchFamily="34" charset="0"/>
              <a:buChar char="•"/>
              <a:defRPr/>
            </a:pPr>
            <a:r>
              <a:rPr lang="en-US" dirty="0" smtClean="0"/>
              <a:t>Search </a:t>
            </a:r>
            <a:r>
              <a:rPr lang="en-US" dirty="0"/>
              <a:t>for </a:t>
            </a:r>
            <a:r>
              <a:rPr lang="en-US" dirty="0" smtClean="0"/>
              <a:t>specific students</a:t>
            </a:r>
          </a:p>
          <a:p>
            <a:pPr marL="342900" indent="-342900" eaLnBrk="1" fontAlgn="auto" hangingPunct="1">
              <a:buFont typeface="Arial" panose="020B0604020202020204" pitchFamily="34" charset="0"/>
              <a:buChar char="•"/>
              <a:defRPr/>
            </a:pPr>
            <a:r>
              <a:rPr lang="en-US" dirty="0" smtClean="0"/>
              <a:t>View and edit student </a:t>
            </a:r>
            <a:r>
              <a:rPr lang="en-US" dirty="0"/>
              <a:t>rosters</a:t>
            </a:r>
          </a:p>
          <a:p>
            <a:pPr eaLnBrk="1" fontAlgn="auto" hangingPunct="1">
              <a:buFont typeface="Arial" pitchFamily="34" charset="0"/>
              <a:buChar char="•"/>
              <a:defRPr/>
            </a:pPr>
            <a:endParaRPr lang="en-US" dirty="0"/>
          </a:p>
          <a:p>
            <a:endParaRPr lang="en-US" dirty="0"/>
          </a:p>
        </p:txBody>
      </p:sp>
      <p:sp>
        <p:nvSpPr>
          <p:cNvPr id="3" name="Title 2"/>
          <p:cNvSpPr>
            <a:spLocks noGrp="1"/>
          </p:cNvSpPr>
          <p:nvPr>
            <p:ph type="title"/>
          </p:nvPr>
        </p:nvSpPr>
        <p:spPr/>
        <p:txBody>
          <a:bodyPr/>
          <a:lstStyle/>
          <a:p>
            <a:r>
              <a:rPr lang="en-US" dirty="0" smtClean="0"/>
              <a:t>Objectives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a:t>
            </a:fld>
            <a:endParaRPr lang="en-US" dirty="0"/>
          </a:p>
        </p:txBody>
      </p:sp>
    </p:spTree>
    <p:extLst>
      <p:ext uri="{BB962C8B-B14F-4D97-AF65-F5344CB8AC3E}">
        <p14:creationId xmlns:p14="http://schemas.microsoft.com/office/powerpoint/2010/main" val="14854287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Score Report Navigation: </a:t>
            </a:r>
            <a:br>
              <a:rPr lang="en-US" dirty="0"/>
            </a:br>
            <a:r>
              <a:rPr lang="en-US" dirty="0"/>
              <a:t>General Approach</a:t>
            </a: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20</a:t>
            </a:fld>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3272727631"/>
              </p:ext>
            </p:extLst>
          </p:nvPr>
        </p:nvGraphicFramePr>
        <p:xfrm>
          <a:off x="119835" y="2307248"/>
          <a:ext cx="9024165" cy="3323526"/>
        </p:xfrm>
        <a:graphic>
          <a:graphicData uri="http://schemas.openxmlformats.org/drawingml/2006/table">
            <a:tbl>
              <a:tblPr bandRow="1">
                <a:tableStyleId>{5C22544A-7EE6-4342-B048-85BDC9FD1C3A}</a:tableStyleId>
              </a:tblPr>
              <a:tblGrid>
                <a:gridCol w="963007"/>
                <a:gridCol w="8061158"/>
              </a:tblGrid>
              <a:tr h="1107842">
                <a:tc>
                  <a:txBody>
                    <a:bodyPr/>
                    <a:lstStyle/>
                    <a:p>
                      <a:endParaRPr lang="en-US" dirty="0"/>
                    </a:p>
                  </a:txBody>
                  <a:tcPr/>
                </a:tc>
                <a:tc>
                  <a:txBody>
                    <a:bodyPr/>
                    <a:lstStyle/>
                    <a:p>
                      <a:endParaRPr lang="en-US" dirty="0"/>
                    </a:p>
                  </a:txBody>
                  <a:tcPr/>
                </a:tc>
              </a:tr>
              <a:tr h="1107842">
                <a:tc>
                  <a:txBody>
                    <a:bodyPr/>
                    <a:lstStyle/>
                    <a:p>
                      <a:endParaRPr lang="en-US" dirty="0"/>
                    </a:p>
                  </a:txBody>
                  <a:tcPr/>
                </a:tc>
                <a:tc>
                  <a:txBody>
                    <a:bodyPr/>
                    <a:lstStyle/>
                    <a:p>
                      <a:endParaRPr lang="en-US" dirty="0"/>
                    </a:p>
                  </a:txBody>
                  <a:tcPr/>
                </a:tc>
              </a:tr>
              <a:tr h="1107842">
                <a:tc>
                  <a:txBody>
                    <a:bodyPr/>
                    <a:lstStyle/>
                    <a:p>
                      <a:endParaRPr lang="en-US" dirty="0"/>
                    </a:p>
                  </a:txBody>
                  <a:tcPr/>
                </a:tc>
                <a:tc>
                  <a:txBody>
                    <a:bodyPr/>
                    <a:lstStyle/>
                    <a:p>
                      <a:endParaRPr lang="en-US" dirty="0"/>
                    </a:p>
                  </a:txBody>
                  <a:tcPr/>
                </a:tc>
              </a:tr>
            </a:tbl>
          </a:graphicData>
        </a:graphic>
      </p:graphicFrame>
      <p:graphicFrame>
        <p:nvGraphicFramePr>
          <p:cNvPr id="16" name="Content Placeholder 5"/>
          <p:cNvGraphicFramePr>
            <a:graphicFrameLocks/>
          </p:cNvGraphicFramePr>
          <p:nvPr>
            <p:extLst>
              <p:ext uri="{D42A27DB-BD31-4B8C-83A1-F6EECF244321}">
                <p14:modId xmlns:p14="http://schemas.microsoft.com/office/powerpoint/2010/main" val="1041355140"/>
              </p:ext>
            </p:extLst>
          </p:nvPr>
        </p:nvGraphicFramePr>
        <p:xfrm>
          <a:off x="1109922" y="2113323"/>
          <a:ext cx="8001000" cy="1554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Content Placeholder 5"/>
          <p:cNvGraphicFramePr>
            <a:graphicFrameLocks/>
          </p:cNvGraphicFramePr>
          <p:nvPr>
            <p:extLst>
              <p:ext uri="{D42A27DB-BD31-4B8C-83A1-F6EECF244321}">
                <p14:modId xmlns:p14="http://schemas.microsoft.com/office/powerpoint/2010/main" val="2158080389"/>
              </p:ext>
            </p:extLst>
          </p:nvPr>
        </p:nvGraphicFramePr>
        <p:xfrm>
          <a:off x="2112679" y="3607244"/>
          <a:ext cx="5308979" cy="5958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8" name="Content Placeholder 5"/>
          <p:cNvGraphicFramePr>
            <a:graphicFrameLocks/>
          </p:cNvGraphicFramePr>
          <p:nvPr>
            <p:extLst>
              <p:ext uri="{D42A27DB-BD31-4B8C-83A1-F6EECF244321}">
                <p14:modId xmlns:p14="http://schemas.microsoft.com/office/powerpoint/2010/main" val="3723574632"/>
              </p:ext>
            </p:extLst>
          </p:nvPr>
        </p:nvGraphicFramePr>
        <p:xfrm>
          <a:off x="2914650" y="4666023"/>
          <a:ext cx="3810000" cy="5334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9" name="TextBox 18"/>
          <p:cNvSpPr txBox="1"/>
          <p:nvPr/>
        </p:nvSpPr>
        <p:spPr>
          <a:xfrm>
            <a:off x="112134" y="2632678"/>
            <a:ext cx="849913" cy="461665"/>
          </a:xfrm>
          <a:prstGeom prst="rect">
            <a:avLst/>
          </a:prstGeom>
          <a:noFill/>
        </p:spPr>
        <p:txBody>
          <a:bodyPr wrap="none" rtlCol="0">
            <a:spAutoFit/>
          </a:bodyPr>
          <a:lstStyle/>
          <a:p>
            <a:r>
              <a:rPr lang="en-US" b="1" dirty="0" smtClean="0">
                <a:solidFill>
                  <a:schemeClr val="tx2">
                    <a:lumMod val="50000"/>
                  </a:schemeClr>
                </a:solidFill>
              </a:rPr>
              <a:t>Who</a:t>
            </a:r>
            <a:endParaRPr lang="en-US" b="1" dirty="0">
              <a:solidFill>
                <a:schemeClr val="tx2">
                  <a:lumMod val="50000"/>
                </a:schemeClr>
              </a:solidFill>
            </a:endParaRPr>
          </a:p>
        </p:txBody>
      </p:sp>
      <p:sp>
        <p:nvSpPr>
          <p:cNvPr id="20" name="TextBox 19"/>
          <p:cNvSpPr txBox="1"/>
          <p:nvPr/>
        </p:nvSpPr>
        <p:spPr>
          <a:xfrm>
            <a:off x="119835" y="3670966"/>
            <a:ext cx="936475" cy="461665"/>
          </a:xfrm>
          <a:prstGeom prst="rect">
            <a:avLst/>
          </a:prstGeom>
          <a:noFill/>
        </p:spPr>
        <p:txBody>
          <a:bodyPr wrap="none" rtlCol="0">
            <a:spAutoFit/>
          </a:bodyPr>
          <a:lstStyle/>
          <a:p>
            <a:r>
              <a:rPr lang="en-US" b="1" dirty="0" smtClean="0">
                <a:solidFill>
                  <a:schemeClr val="tx2">
                    <a:lumMod val="50000"/>
                  </a:schemeClr>
                </a:solidFill>
              </a:rPr>
              <a:t>What</a:t>
            </a:r>
            <a:endParaRPr lang="en-US" b="1" dirty="0">
              <a:solidFill>
                <a:schemeClr val="tx2">
                  <a:lumMod val="50000"/>
                </a:schemeClr>
              </a:solidFill>
            </a:endParaRPr>
          </a:p>
        </p:txBody>
      </p:sp>
      <p:sp>
        <p:nvSpPr>
          <p:cNvPr id="21" name="TextBox 20"/>
          <p:cNvSpPr txBox="1"/>
          <p:nvPr/>
        </p:nvSpPr>
        <p:spPr>
          <a:xfrm>
            <a:off x="119835" y="4703923"/>
            <a:ext cx="1021433" cy="461665"/>
          </a:xfrm>
          <a:prstGeom prst="rect">
            <a:avLst/>
          </a:prstGeom>
          <a:noFill/>
        </p:spPr>
        <p:txBody>
          <a:bodyPr wrap="none" rtlCol="0">
            <a:spAutoFit/>
          </a:bodyPr>
          <a:lstStyle/>
          <a:p>
            <a:r>
              <a:rPr lang="en-US" b="1" dirty="0" smtClean="0">
                <a:solidFill>
                  <a:schemeClr val="tx2">
                    <a:lumMod val="50000"/>
                  </a:schemeClr>
                </a:solidFill>
              </a:rPr>
              <a:t>When</a:t>
            </a:r>
            <a:endParaRPr lang="en-US" b="1" dirty="0">
              <a:solidFill>
                <a:schemeClr val="tx2">
                  <a:lumMod val="50000"/>
                </a:schemeClr>
              </a:solidFill>
            </a:endParaRPr>
          </a:p>
        </p:txBody>
      </p:sp>
    </p:spTree>
    <p:extLst>
      <p:ext uri="{BB962C8B-B14F-4D97-AF65-F5344CB8AC3E}">
        <p14:creationId xmlns:p14="http://schemas.microsoft.com/office/powerpoint/2010/main" val="35416055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869" y="2143561"/>
            <a:ext cx="2736153" cy="320094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6075" y="2026191"/>
            <a:ext cx="3929792" cy="3720017"/>
          </a:xfrm>
          <a:prstGeom prst="rect">
            <a:avLst/>
          </a:prstGeom>
        </p:spPr>
      </p:pic>
      <p:sp>
        <p:nvSpPr>
          <p:cNvPr id="5" name="Title 1"/>
          <p:cNvSpPr>
            <a:spLocks noGrp="1"/>
          </p:cNvSpPr>
          <p:nvPr>
            <p:ph type="title"/>
          </p:nvPr>
        </p:nvSpPr>
        <p:spPr/>
        <p:txBody>
          <a:bodyPr>
            <a:normAutofit/>
          </a:bodyPr>
          <a:lstStyle/>
          <a:p>
            <a:r>
              <a:rPr lang="en-US" dirty="0" smtClean="0"/>
              <a:t>Student Listing Report</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21</a:t>
            </a:fld>
            <a:endParaRPr lang="en-US" dirty="0"/>
          </a:p>
        </p:txBody>
      </p:sp>
      <p:sp>
        <p:nvSpPr>
          <p:cNvPr id="11" name="Rectangle 10"/>
          <p:cNvSpPr/>
          <p:nvPr/>
        </p:nvSpPr>
        <p:spPr>
          <a:xfrm>
            <a:off x="627635" y="3474604"/>
            <a:ext cx="2288986" cy="4034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p:nvPr/>
        </p:nvCxnSpPr>
        <p:spPr>
          <a:xfrm>
            <a:off x="2916621" y="3600450"/>
            <a:ext cx="1426779"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12448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cassiday\Downloads\screenshot-wa.reports.airast.org 2016-08-29 10-21-33.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96836" y="1892560"/>
            <a:ext cx="2913440" cy="177680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p:txBody>
          <a:bodyPr>
            <a:normAutofit/>
          </a:bodyPr>
          <a:lstStyle/>
          <a:p>
            <a:r>
              <a:rPr lang="en-US" dirty="0" smtClean="0"/>
              <a:t>Student Listing Report: Printing</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22</a:t>
            </a:fld>
            <a:endParaRPr lang="en-US" dirty="0"/>
          </a:p>
        </p:txBody>
      </p:sp>
      <p:sp>
        <p:nvSpPr>
          <p:cNvPr id="7" name="Rectangle 6"/>
          <p:cNvSpPr/>
          <p:nvPr/>
        </p:nvSpPr>
        <p:spPr>
          <a:xfrm>
            <a:off x="3096836" y="2307859"/>
            <a:ext cx="2463734" cy="5669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036" y="3669366"/>
            <a:ext cx="6971037" cy="2292779"/>
          </a:xfrm>
          <a:prstGeom prst="rect">
            <a:avLst/>
          </a:prstGeom>
        </p:spPr>
      </p:pic>
    </p:spTree>
    <p:extLst>
      <p:ext uri="{BB962C8B-B14F-4D97-AF65-F5344CB8AC3E}">
        <p14:creationId xmlns:p14="http://schemas.microsoft.com/office/powerpoint/2010/main" val="1012892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7734" y="1951123"/>
            <a:ext cx="3702460" cy="393272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469" y="2413000"/>
            <a:ext cx="2740426" cy="3232907"/>
          </a:xfrm>
          <a:prstGeom prst="rect">
            <a:avLst/>
          </a:prstGeom>
        </p:spPr>
      </p:pic>
      <p:sp>
        <p:nvSpPr>
          <p:cNvPr id="2" name="Title 1"/>
          <p:cNvSpPr>
            <a:spLocks noGrp="1"/>
          </p:cNvSpPr>
          <p:nvPr>
            <p:ph type="title"/>
          </p:nvPr>
        </p:nvSpPr>
        <p:spPr/>
        <p:txBody>
          <a:bodyPr>
            <a:normAutofit/>
          </a:bodyPr>
          <a:lstStyle/>
          <a:p>
            <a:r>
              <a:rPr lang="en-US" dirty="0" smtClean="0"/>
              <a:t>Individual Student Report</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23</a:t>
            </a:fld>
            <a:endParaRPr lang="en-US" dirty="0"/>
          </a:p>
        </p:txBody>
      </p:sp>
      <p:sp>
        <p:nvSpPr>
          <p:cNvPr id="4" name="TextBox 3"/>
          <p:cNvSpPr txBox="1"/>
          <p:nvPr/>
        </p:nvSpPr>
        <p:spPr>
          <a:xfrm>
            <a:off x="4638675" y="1657350"/>
            <a:ext cx="3990975" cy="338554"/>
          </a:xfrm>
          <a:prstGeom prst="rect">
            <a:avLst/>
          </a:prstGeom>
          <a:noFill/>
        </p:spPr>
        <p:txBody>
          <a:bodyPr wrap="square" rtlCol="0">
            <a:spAutoFit/>
          </a:bodyPr>
          <a:lstStyle/>
          <a:p>
            <a:endParaRPr lang="en-US" sz="1600" i="1" dirty="0">
              <a:solidFill>
                <a:srgbClr val="2E4488"/>
              </a:solidFill>
            </a:endParaRPr>
          </a:p>
        </p:txBody>
      </p:sp>
      <p:sp>
        <p:nvSpPr>
          <p:cNvPr id="14" name="Rectangle 13"/>
          <p:cNvSpPr/>
          <p:nvPr/>
        </p:nvSpPr>
        <p:spPr>
          <a:xfrm>
            <a:off x="5262533" y="2123744"/>
            <a:ext cx="1065166" cy="3138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290293" y="3778148"/>
            <a:ext cx="2337782" cy="3148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p:cNvCxnSpPr>
            <a:endCxn id="7" idx="1"/>
          </p:cNvCxnSpPr>
          <p:nvPr/>
        </p:nvCxnSpPr>
        <p:spPr>
          <a:xfrm>
            <a:off x="2628076" y="3917487"/>
            <a:ext cx="1349658"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3974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50361" y="1892053"/>
            <a:ext cx="3688914" cy="3902322"/>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normAutofit/>
          </a:bodyPr>
          <a:lstStyle/>
          <a:p>
            <a:r>
              <a:rPr lang="en-US" dirty="0" smtClean="0"/>
              <a:t>Individual Student Report: Printing</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24</a:t>
            </a:fld>
            <a:endParaRPr lang="en-US" dirty="0"/>
          </a:p>
        </p:txBody>
      </p:sp>
      <p:sp>
        <p:nvSpPr>
          <p:cNvPr id="4" name="TextBox 3"/>
          <p:cNvSpPr txBox="1"/>
          <p:nvPr/>
        </p:nvSpPr>
        <p:spPr>
          <a:xfrm>
            <a:off x="4638675" y="1657350"/>
            <a:ext cx="3990975" cy="338554"/>
          </a:xfrm>
          <a:prstGeom prst="rect">
            <a:avLst/>
          </a:prstGeom>
          <a:noFill/>
        </p:spPr>
        <p:txBody>
          <a:bodyPr wrap="square" rtlCol="0">
            <a:spAutoFit/>
          </a:bodyPr>
          <a:lstStyle/>
          <a:p>
            <a:endParaRPr lang="en-US" sz="1600" i="1" dirty="0">
              <a:solidFill>
                <a:srgbClr val="2E4488"/>
              </a:solidFill>
            </a:endParaRPr>
          </a:p>
        </p:txBody>
      </p:sp>
      <p:sp>
        <p:nvSpPr>
          <p:cNvPr id="7" name="Up Arrow 6"/>
          <p:cNvSpPr/>
          <p:nvPr/>
        </p:nvSpPr>
        <p:spPr>
          <a:xfrm rot="5400000">
            <a:off x="5208524" y="3625276"/>
            <a:ext cx="825624" cy="863775"/>
          </a:xfrm>
          <a:prstGeom prst="upArrow">
            <a:avLst>
              <a:gd name="adj1" fmla="val 50000"/>
              <a:gd name="adj2" fmla="val 35000"/>
            </a:avLst>
          </a:prstGeom>
          <a:solidFill>
            <a:schemeClr val="accent3">
              <a:lumMod val="75000"/>
            </a:schemeClr>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611188" y="3240755"/>
            <a:ext cx="1489881" cy="1585562"/>
          </a:xfrm>
          <a:prstGeom prst="rect">
            <a:avLst/>
          </a:prstGeom>
        </p:spPr>
      </p:pic>
      <p:pic>
        <p:nvPicPr>
          <p:cNvPr id="2050" name="Picture 2" descr="C:\Users\dcassiday\Downloads\screenshot-wa.reports.airast.org 2016-08-29 11-04-09.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328605" y="2872111"/>
            <a:ext cx="2931224" cy="154447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336769" y="3259805"/>
            <a:ext cx="1965231" cy="4035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429812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081" y="2486086"/>
            <a:ext cx="2507864" cy="2964498"/>
          </a:xfrm>
          <a:prstGeom prst="rect">
            <a:avLst/>
          </a:prstGeom>
        </p:spPr>
      </p:pic>
      <p:sp>
        <p:nvSpPr>
          <p:cNvPr id="6" name="Title 5"/>
          <p:cNvSpPr>
            <a:spLocks noGrp="1"/>
          </p:cNvSpPr>
          <p:nvPr>
            <p:ph type="title"/>
          </p:nvPr>
        </p:nvSpPr>
        <p:spPr/>
        <p:txBody>
          <a:bodyPr/>
          <a:lstStyle/>
          <a:p>
            <a:r>
              <a:rPr lang="en-US" dirty="0" smtClean="0"/>
              <a:t>Claim Detail Report</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25</a:t>
            </a:fld>
            <a:endParaRPr lang="en-US" dirty="0"/>
          </a:p>
        </p:txBody>
      </p:sp>
      <p:sp>
        <p:nvSpPr>
          <p:cNvPr id="5" name="TextBox 4"/>
          <p:cNvSpPr txBox="1"/>
          <p:nvPr/>
        </p:nvSpPr>
        <p:spPr>
          <a:xfrm>
            <a:off x="7010400" y="2085976"/>
            <a:ext cx="1752600" cy="400110"/>
          </a:xfrm>
          <a:prstGeom prst="rect">
            <a:avLst/>
          </a:prstGeom>
          <a:noFill/>
        </p:spPr>
        <p:txBody>
          <a:bodyPr wrap="square" rtlCol="0">
            <a:spAutoFit/>
          </a:bodyPr>
          <a:lstStyle/>
          <a:p>
            <a:endParaRPr lang="en-US" sz="2000" i="1" dirty="0" smtClean="0">
              <a:solidFill>
                <a:srgbClr val="2E4488"/>
              </a:solidFill>
            </a:endParaRPr>
          </a:p>
        </p:txBody>
      </p:sp>
      <p:sp>
        <p:nvSpPr>
          <p:cNvPr id="8" name="Rectangle 7"/>
          <p:cNvSpPr/>
          <p:nvPr/>
        </p:nvSpPr>
        <p:spPr>
          <a:xfrm>
            <a:off x="290293" y="4186373"/>
            <a:ext cx="2337782" cy="3148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p:nvPr/>
        </p:nvCxnSpPr>
        <p:spPr>
          <a:xfrm>
            <a:off x="2628076" y="4325712"/>
            <a:ext cx="591841"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9099" y="1964516"/>
            <a:ext cx="5228047" cy="3931167"/>
          </a:xfrm>
          <a:prstGeom prst="rect">
            <a:avLst/>
          </a:prstGeom>
        </p:spPr>
      </p:pic>
    </p:spTree>
    <p:extLst>
      <p:ext uri="{BB962C8B-B14F-4D97-AF65-F5344CB8AC3E}">
        <p14:creationId xmlns:p14="http://schemas.microsoft.com/office/powerpoint/2010/main" val="27568725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93" y="2344893"/>
            <a:ext cx="2727915" cy="3222171"/>
          </a:xfrm>
          <a:prstGeom prst="rect">
            <a:avLst/>
          </a:prstGeom>
        </p:spPr>
      </p:pic>
      <p:sp>
        <p:nvSpPr>
          <p:cNvPr id="2" name="Title 1"/>
          <p:cNvSpPr>
            <a:spLocks noGrp="1"/>
          </p:cNvSpPr>
          <p:nvPr>
            <p:ph type="title"/>
          </p:nvPr>
        </p:nvSpPr>
        <p:spPr/>
        <p:txBody>
          <a:bodyPr>
            <a:noAutofit/>
          </a:bodyPr>
          <a:lstStyle/>
          <a:p>
            <a:r>
              <a:rPr lang="en-US" dirty="0" smtClean="0"/>
              <a:t>Target Detail Report</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26</a:t>
            </a:fld>
            <a:endParaRPr lang="en-US" dirty="0"/>
          </a:p>
        </p:txBody>
      </p:sp>
      <p:sp>
        <p:nvSpPr>
          <p:cNvPr id="7" name="TextBox 6"/>
          <p:cNvSpPr txBox="1"/>
          <p:nvPr/>
        </p:nvSpPr>
        <p:spPr>
          <a:xfrm>
            <a:off x="6019800" y="1190625"/>
            <a:ext cx="2819400" cy="338554"/>
          </a:xfrm>
          <a:prstGeom prst="rect">
            <a:avLst/>
          </a:prstGeom>
          <a:noFill/>
        </p:spPr>
        <p:txBody>
          <a:bodyPr wrap="square" rtlCol="0">
            <a:spAutoFit/>
          </a:bodyPr>
          <a:lstStyle/>
          <a:p>
            <a:endParaRPr lang="en-US" sz="1600" i="1" dirty="0">
              <a:solidFill>
                <a:srgbClr val="2E4488"/>
              </a:solidFill>
            </a:endParaRPr>
          </a:p>
        </p:txBody>
      </p:sp>
      <p:sp>
        <p:nvSpPr>
          <p:cNvPr id="9" name="Rectangle 8"/>
          <p:cNvSpPr/>
          <p:nvPr/>
        </p:nvSpPr>
        <p:spPr>
          <a:xfrm>
            <a:off x="290293" y="4186373"/>
            <a:ext cx="2337782" cy="3148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p:nvPr/>
        </p:nvCxnSpPr>
        <p:spPr>
          <a:xfrm>
            <a:off x="2628076" y="4325712"/>
            <a:ext cx="1111411"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1549" y="2137683"/>
            <a:ext cx="4336501" cy="4376058"/>
          </a:xfrm>
          <a:prstGeom prst="rect">
            <a:avLst/>
          </a:prstGeom>
        </p:spPr>
      </p:pic>
    </p:spTree>
    <p:extLst>
      <p:ext uri="{BB962C8B-B14F-4D97-AF65-F5344CB8AC3E}">
        <p14:creationId xmlns:p14="http://schemas.microsoft.com/office/powerpoint/2010/main" val="11502098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 Legend: Performance Relative to </a:t>
            </a:r>
            <a:r>
              <a:rPr lang="en-US" dirty="0" smtClean="0"/>
              <a:t>the Test as a Whole</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27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933895246"/>
              </p:ext>
            </p:extLst>
          </p:nvPr>
        </p:nvGraphicFramePr>
        <p:xfrm>
          <a:off x="412083" y="1879640"/>
          <a:ext cx="6941216" cy="3512744"/>
        </p:xfrm>
        <a:graphic>
          <a:graphicData uri="http://schemas.openxmlformats.org/drawingml/2006/table">
            <a:tbl>
              <a:tblPr firstRow="1" bandRow="1">
                <a:tableStyleId>{5C22544A-7EE6-4342-B048-85BDC9FD1C3A}</a:tableStyleId>
              </a:tblPr>
              <a:tblGrid>
                <a:gridCol w="642322"/>
                <a:gridCol w="1790395"/>
                <a:gridCol w="4508499"/>
              </a:tblGrid>
              <a:tr h="444420">
                <a:tc gridSpan="2">
                  <a:txBody>
                    <a:bodyPr/>
                    <a:lstStyle/>
                    <a:p>
                      <a:r>
                        <a:rPr lang="en-US" sz="1400" dirty="0" smtClean="0"/>
                        <a:t>Benchmark</a:t>
                      </a:r>
                      <a:r>
                        <a:rPr lang="en-US" sz="1400" baseline="0" dirty="0" smtClean="0"/>
                        <a:t> Level</a:t>
                      </a:r>
                      <a:endParaRPr lang="en-US" sz="1400" dirty="0"/>
                    </a:p>
                  </a:txBody>
                  <a:tcPr/>
                </a:tc>
                <a:tc hMerge="1">
                  <a:txBody>
                    <a:bodyPr/>
                    <a:lstStyle/>
                    <a:p>
                      <a:endParaRPr lang="en-US" dirty="0"/>
                    </a:p>
                  </a:txBody>
                  <a:tcPr/>
                </a:tc>
                <a:tc>
                  <a:txBody>
                    <a:bodyPr/>
                    <a:lstStyle/>
                    <a:p>
                      <a:r>
                        <a:rPr lang="en-US" sz="1400" b="1" kern="1200" dirty="0" smtClean="0">
                          <a:solidFill>
                            <a:schemeClr val="lt1"/>
                          </a:solidFill>
                          <a:latin typeface="+mn-lt"/>
                          <a:ea typeface="+mn-ea"/>
                          <a:cs typeface="+mn-cs"/>
                        </a:rPr>
                        <a:t>Description</a:t>
                      </a:r>
                      <a:endParaRPr lang="en-US" sz="1400" b="1" kern="1200" dirty="0">
                        <a:solidFill>
                          <a:schemeClr val="lt1"/>
                        </a:solidFill>
                        <a:latin typeface="+mn-lt"/>
                        <a:ea typeface="+mn-ea"/>
                        <a:cs typeface="+mn-cs"/>
                      </a:endParaRPr>
                    </a:p>
                  </a:txBody>
                  <a:tcPr/>
                </a:tc>
              </a:tr>
              <a:tr h="767081">
                <a:tc>
                  <a:txBody>
                    <a:bodyPr/>
                    <a:lstStyle/>
                    <a:p>
                      <a:endParaRPr lang="en-US" dirty="0"/>
                    </a:p>
                  </a:txBody>
                  <a:tcPr>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baseline="0" dirty="0" smtClean="0">
                          <a:solidFill>
                            <a:schemeClr val="dk1"/>
                          </a:solidFill>
                          <a:latin typeface="+mn-lt"/>
                          <a:ea typeface="+mn-ea"/>
                          <a:cs typeface="+mn-cs"/>
                        </a:rPr>
                        <a:t>Better than performance on the test as a whole</a:t>
                      </a:r>
                      <a:endParaRPr lang="en-US" sz="1400" b="0" i="0" u="none" strike="noStrike" kern="1200" baseline="0" dirty="0" smtClean="0">
                        <a:solidFill>
                          <a:schemeClr val="dk1"/>
                        </a:solidFill>
                        <a:latin typeface="+mn-lt"/>
                        <a:ea typeface="+mn-ea"/>
                        <a:cs typeface="+mn-cs"/>
                      </a:endParaRPr>
                    </a:p>
                  </a:txBody>
                  <a:tcPr anchor="ctr">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mn-lt"/>
                          <a:ea typeface="+mn-ea"/>
                          <a:cs typeface="+mn-cs"/>
                        </a:rPr>
                        <a:t>This target is a relative strength. The group of students performed better on items from this target than they did on the rest of the test as a whole. 	</a:t>
                      </a:r>
                    </a:p>
                  </a:txBody>
                  <a:tcPr anchor="ctr">
                    <a:lnB w="12700" cap="flat" cmpd="sng" algn="ctr">
                      <a:solidFill>
                        <a:schemeClr val="tx1"/>
                      </a:solidFill>
                      <a:prstDash val="solid"/>
                      <a:round/>
                      <a:headEnd type="none" w="med" len="med"/>
                      <a:tailEnd type="none" w="med" len="med"/>
                    </a:lnB>
                    <a:noFill/>
                  </a:tcPr>
                </a:tc>
              </a:tr>
              <a:tr h="767081">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baseline="0" dirty="0" smtClean="0">
                          <a:solidFill>
                            <a:schemeClr val="dk1"/>
                          </a:solidFill>
                          <a:latin typeface="+mn-lt"/>
                          <a:ea typeface="+mn-ea"/>
                          <a:cs typeface="+mn-cs"/>
                        </a:rPr>
                        <a:t>Similar to performance on the test as a whole</a:t>
                      </a:r>
                      <a:endParaRPr lang="en-US" sz="1400" b="0" i="0" u="none" strike="noStrike" kern="1200" baseline="0" dirty="0" smtClean="0">
                        <a:solidFill>
                          <a:schemeClr val="dk1"/>
                        </a:solidFill>
                        <a:latin typeface="+mn-lt"/>
                        <a:ea typeface="+mn-ea"/>
                        <a:cs typeface="+mn-cs"/>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mn-lt"/>
                          <a:ea typeface="+mn-ea"/>
                          <a:cs typeface="+mn-cs"/>
                        </a:rPr>
                        <a:t>This target is neither a relative strength nor a relative weakness. The group of students performed about as well on items from this target as they did on the rest of the test as a whole.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67081">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baseline="0" dirty="0" smtClean="0">
                          <a:solidFill>
                            <a:schemeClr val="dk1"/>
                          </a:solidFill>
                          <a:latin typeface="+mn-lt"/>
                          <a:ea typeface="+mn-ea"/>
                          <a:cs typeface="+mn-cs"/>
                        </a:rPr>
                        <a:t>Worse than performance on the test as a whole</a:t>
                      </a:r>
                      <a:endParaRPr lang="en-US" sz="1400" b="0" i="0" u="none" strike="noStrike" kern="1200" baseline="0" dirty="0" smtClean="0">
                        <a:solidFill>
                          <a:schemeClr val="dk1"/>
                        </a:solidFill>
                        <a:latin typeface="+mn-lt"/>
                        <a:ea typeface="+mn-ea"/>
                        <a:cs typeface="+mn-cs"/>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mn-lt"/>
                          <a:ea typeface="+mn-ea"/>
                          <a:cs typeface="+mn-cs"/>
                        </a:rPr>
                        <a:t>This target is a relative weakness. The group of students did not perform as well on items from this target as they did on the rest of the test as a whole.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670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 </a:t>
                      </a:r>
                    </a:p>
                  </a:txBody>
                  <a:tcPr>
                    <a:lnT w="12700" cap="flat" cmpd="sng" algn="ctr">
                      <a:solidFill>
                        <a:schemeClr val="tx1"/>
                      </a:solidFill>
                      <a:prstDash val="solid"/>
                      <a:round/>
                      <a:headEnd type="none" w="med" len="med"/>
                      <a:tailEnd type="none" w="med" len="med"/>
                    </a:lnT>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baseline="0" dirty="0" smtClean="0">
                          <a:solidFill>
                            <a:schemeClr val="dk1"/>
                          </a:solidFill>
                          <a:latin typeface="+mn-lt"/>
                          <a:ea typeface="+mn-ea"/>
                          <a:cs typeface="+mn-cs"/>
                        </a:rPr>
                        <a:t>Insufficient Information</a:t>
                      </a:r>
                      <a:endParaRPr lang="en-US" sz="1400" b="0" i="0" u="none" strike="noStrike" kern="1200" baseline="0" dirty="0" smtClean="0">
                        <a:solidFill>
                          <a:schemeClr val="dk1"/>
                        </a:solidFill>
                        <a:latin typeface="+mn-lt"/>
                        <a:ea typeface="+mn-ea"/>
                        <a:cs typeface="+mn-cs"/>
                      </a:endParaRPr>
                    </a:p>
                  </a:txBody>
                  <a:tcPr anchor="ctr">
                    <a:lnT w="12700" cap="flat" cmpd="sng" algn="ctr">
                      <a:solidFill>
                        <a:schemeClr val="tx1"/>
                      </a:solidFill>
                      <a:prstDash val="solid"/>
                      <a:round/>
                      <a:headEnd type="none" w="med" len="med"/>
                      <a:tailEnd type="none" w="med" len="med"/>
                    </a:lnT>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mn-lt"/>
                          <a:ea typeface="+mn-ea"/>
                          <a:cs typeface="+mn-cs"/>
                        </a:rPr>
                        <a:t>Not enough information is available to determine whether this target is a relative strength or weakness. 	</a:t>
                      </a:r>
                      <a:endParaRPr lang="en-US" sz="1200" dirty="0"/>
                    </a:p>
                  </a:txBody>
                  <a:tcPr anchor="ctr">
                    <a:lnT w="12700" cap="flat" cmpd="sng" algn="ctr">
                      <a:solidFill>
                        <a:schemeClr val="tx1"/>
                      </a:solidFill>
                      <a:prstDash val="solid"/>
                      <a:round/>
                      <a:headEnd type="none" w="med" len="med"/>
                      <a:tailEnd type="none" w="med" len="med"/>
                    </a:lnT>
                    <a:noFill/>
                  </a:tcPr>
                </a:tc>
              </a:tr>
            </a:tbl>
          </a:graphicData>
        </a:graphic>
      </p:graphicFrame>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4116" y="2625592"/>
            <a:ext cx="276769" cy="261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dcassiday\Downloads\screenshot-wa.reports.airast.org 2016-08-29 12-29-21.pn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7437876" y="2756287"/>
            <a:ext cx="1706123" cy="1970145"/>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7437876" y="2740904"/>
            <a:ext cx="868680" cy="19699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61984" y="3355859"/>
            <a:ext cx="348069" cy="232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61984" y="4214426"/>
            <a:ext cx="379502" cy="105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13889" y="4815896"/>
            <a:ext cx="333589" cy="351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82811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 Legend: Performance Relative to </a:t>
            </a:r>
            <a:r>
              <a:rPr lang="en-US" dirty="0" smtClean="0"/>
              <a:t>Proficiency</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28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917734321"/>
              </p:ext>
            </p:extLst>
          </p:nvPr>
        </p:nvGraphicFramePr>
        <p:xfrm>
          <a:off x="412083" y="1879640"/>
          <a:ext cx="6941216" cy="3512744"/>
        </p:xfrm>
        <a:graphic>
          <a:graphicData uri="http://schemas.openxmlformats.org/drawingml/2006/table">
            <a:tbl>
              <a:tblPr firstRow="1" bandRow="1">
                <a:tableStyleId>{5C22544A-7EE6-4342-B048-85BDC9FD1C3A}</a:tableStyleId>
              </a:tblPr>
              <a:tblGrid>
                <a:gridCol w="642322"/>
                <a:gridCol w="1980895"/>
                <a:gridCol w="4317999"/>
              </a:tblGrid>
              <a:tr h="444420">
                <a:tc gridSpan="2">
                  <a:txBody>
                    <a:bodyPr/>
                    <a:lstStyle/>
                    <a:p>
                      <a:r>
                        <a:rPr lang="en-US" sz="1400" dirty="0" smtClean="0"/>
                        <a:t>Benchmark</a:t>
                      </a:r>
                      <a:r>
                        <a:rPr lang="en-US" sz="1400" baseline="0" dirty="0" smtClean="0"/>
                        <a:t> Level</a:t>
                      </a:r>
                      <a:endParaRPr lang="en-US" sz="1400" dirty="0"/>
                    </a:p>
                  </a:txBody>
                  <a:tcPr/>
                </a:tc>
                <a:tc hMerge="1">
                  <a:txBody>
                    <a:bodyPr/>
                    <a:lstStyle/>
                    <a:p>
                      <a:endParaRPr lang="en-US" dirty="0"/>
                    </a:p>
                  </a:txBody>
                  <a:tcPr/>
                </a:tc>
                <a:tc>
                  <a:txBody>
                    <a:bodyPr/>
                    <a:lstStyle/>
                    <a:p>
                      <a:pPr marL="0" algn="l" defTabSz="914400" rtl="0" eaLnBrk="1" latinLnBrk="0" hangingPunct="1"/>
                      <a:r>
                        <a:rPr lang="en-US" sz="1400" b="1" kern="1200" dirty="0" smtClean="0">
                          <a:solidFill>
                            <a:schemeClr val="lt1"/>
                          </a:solidFill>
                          <a:latin typeface="+mn-lt"/>
                          <a:ea typeface="+mn-ea"/>
                          <a:cs typeface="+mn-cs"/>
                        </a:rPr>
                        <a:t>Description</a:t>
                      </a:r>
                      <a:endParaRPr lang="en-US" sz="1400" b="1" kern="1200" dirty="0">
                        <a:solidFill>
                          <a:schemeClr val="lt1"/>
                        </a:solidFill>
                        <a:latin typeface="+mn-lt"/>
                        <a:ea typeface="+mn-ea"/>
                        <a:cs typeface="+mn-cs"/>
                      </a:endParaRPr>
                    </a:p>
                  </a:txBody>
                  <a:tcPr/>
                </a:tc>
              </a:tr>
              <a:tr h="767081">
                <a:tc>
                  <a:txBody>
                    <a:bodyPr/>
                    <a:lstStyle/>
                    <a:p>
                      <a:endParaRPr lang="en-US" dirty="0"/>
                    </a:p>
                  </a:txBody>
                  <a:tcPr>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baseline="0" dirty="0" smtClean="0">
                          <a:solidFill>
                            <a:schemeClr val="dk1"/>
                          </a:solidFill>
                          <a:latin typeface="+mn-lt"/>
                          <a:ea typeface="+mn-ea"/>
                          <a:cs typeface="+mn-cs"/>
                        </a:rPr>
                        <a:t>Performance is above the Proficiency Standard</a:t>
                      </a:r>
                      <a:endParaRPr lang="en-US" sz="1400" b="0" i="0" u="none" strike="noStrike" kern="1200" baseline="0" dirty="0" smtClean="0">
                        <a:solidFill>
                          <a:schemeClr val="dk1"/>
                        </a:solidFill>
                        <a:latin typeface="+mn-lt"/>
                        <a:ea typeface="+mn-ea"/>
                        <a:cs typeface="+mn-cs"/>
                      </a:endParaRPr>
                    </a:p>
                  </a:txBody>
                  <a:tcPr anchor="ctr">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mn-lt"/>
                          <a:ea typeface="+mn-ea"/>
                          <a:cs typeface="+mn-cs"/>
                        </a:rPr>
                        <a:t>The target performance is above the proficiency standard. The group of students performed above the proficiency standard on this target. </a:t>
                      </a:r>
                    </a:p>
                  </a:txBody>
                  <a:tcPr anchor="ctr">
                    <a:lnB w="12700" cap="flat" cmpd="sng" algn="ctr">
                      <a:solidFill>
                        <a:schemeClr val="tx1"/>
                      </a:solidFill>
                      <a:prstDash val="solid"/>
                      <a:round/>
                      <a:headEnd type="none" w="med" len="med"/>
                      <a:tailEnd type="none" w="med" len="med"/>
                    </a:lnB>
                    <a:noFill/>
                  </a:tcPr>
                </a:tc>
              </a:tr>
              <a:tr h="767081">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baseline="0" dirty="0" smtClean="0">
                          <a:solidFill>
                            <a:schemeClr val="dk1"/>
                          </a:solidFill>
                          <a:latin typeface="+mn-lt"/>
                          <a:ea typeface="+mn-ea"/>
                          <a:cs typeface="+mn-cs"/>
                        </a:rPr>
                        <a:t>Performance is near the Proficiency Standard</a:t>
                      </a:r>
                      <a:endParaRPr lang="en-US" sz="1400" b="0" i="0" u="none" strike="noStrike" kern="1200" baseline="0" dirty="0" smtClean="0">
                        <a:solidFill>
                          <a:schemeClr val="dk1"/>
                        </a:solidFill>
                        <a:latin typeface="+mn-lt"/>
                        <a:ea typeface="+mn-ea"/>
                        <a:cs typeface="+mn-cs"/>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mn-lt"/>
                          <a:ea typeface="+mn-ea"/>
                          <a:cs typeface="+mn-cs"/>
                        </a:rPr>
                        <a:t>The target performance is near the proficiency standard. The group of students performed near the proficiency standard on this target.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67081">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baseline="0" dirty="0" smtClean="0">
                          <a:solidFill>
                            <a:schemeClr val="dk1"/>
                          </a:solidFill>
                          <a:latin typeface="+mn-lt"/>
                          <a:ea typeface="+mn-ea"/>
                          <a:cs typeface="+mn-cs"/>
                        </a:rPr>
                        <a:t>Performance is below the Proficiency Standard</a:t>
                      </a:r>
                      <a:endParaRPr lang="en-US" sz="1400" b="0" i="0" u="none" strike="noStrike" kern="1200" baseline="0" dirty="0" smtClean="0">
                        <a:solidFill>
                          <a:schemeClr val="dk1"/>
                        </a:solidFill>
                        <a:latin typeface="+mn-lt"/>
                        <a:ea typeface="+mn-ea"/>
                        <a:cs typeface="+mn-cs"/>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mn-lt"/>
                          <a:ea typeface="+mn-ea"/>
                          <a:cs typeface="+mn-cs"/>
                        </a:rPr>
                        <a:t>The target performance is below the proficiency standard. The group of students performed below the proficiency standard on this target.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670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 </a:t>
                      </a:r>
                    </a:p>
                  </a:txBody>
                  <a:tcPr>
                    <a:lnT w="12700" cap="flat" cmpd="sng" algn="ctr">
                      <a:solidFill>
                        <a:schemeClr val="tx1"/>
                      </a:solidFill>
                      <a:prstDash val="solid"/>
                      <a:round/>
                      <a:headEnd type="none" w="med" len="med"/>
                      <a:tailEnd type="none" w="med" len="med"/>
                    </a:lnT>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baseline="0" dirty="0" smtClean="0">
                          <a:solidFill>
                            <a:schemeClr val="dk1"/>
                          </a:solidFill>
                          <a:latin typeface="+mn-lt"/>
                          <a:ea typeface="+mn-ea"/>
                          <a:cs typeface="+mn-cs"/>
                        </a:rPr>
                        <a:t>Insufficient Information</a:t>
                      </a:r>
                      <a:endParaRPr lang="en-US" sz="1400" b="0" i="0" u="none" strike="noStrike" kern="1200" baseline="0" dirty="0" smtClean="0">
                        <a:solidFill>
                          <a:schemeClr val="dk1"/>
                        </a:solidFill>
                        <a:latin typeface="+mn-lt"/>
                        <a:ea typeface="+mn-ea"/>
                        <a:cs typeface="+mn-cs"/>
                      </a:endParaRPr>
                    </a:p>
                  </a:txBody>
                  <a:tcPr anchor="ctr">
                    <a:lnT w="12700" cap="flat" cmpd="sng" algn="ctr">
                      <a:solidFill>
                        <a:schemeClr val="tx1"/>
                      </a:solidFill>
                      <a:prstDash val="solid"/>
                      <a:round/>
                      <a:headEnd type="none" w="med" len="med"/>
                      <a:tailEnd type="none" w="med" len="med"/>
                    </a:lnT>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mn-lt"/>
                          <a:ea typeface="+mn-ea"/>
                          <a:cs typeface="+mn-cs"/>
                        </a:rPr>
                        <a:t>Not enough information is available to determine whether the performance on this target is above, near, or below the proficiency standard.</a:t>
                      </a:r>
                      <a:endParaRPr lang="en-US" sz="1200" dirty="0"/>
                    </a:p>
                  </a:txBody>
                  <a:tcPr anchor="ctr">
                    <a:lnT w="12700" cap="flat" cmpd="sng" algn="ctr">
                      <a:solidFill>
                        <a:schemeClr val="tx1"/>
                      </a:solidFill>
                      <a:prstDash val="solid"/>
                      <a:round/>
                      <a:headEnd type="none" w="med" len="med"/>
                      <a:tailEnd type="none" w="med" len="med"/>
                    </a:lnT>
                    <a:noFill/>
                  </a:tcPr>
                </a:tc>
              </a:tr>
            </a:tbl>
          </a:graphicData>
        </a:graphic>
      </p:graphicFrame>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4116" y="2625592"/>
            <a:ext cx="276769" cy="261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1984" y="3355859"/>
            <a:ext cx="348069" cy="232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61984" y="4214426"/>
            <a:ext cx="379502" cy="105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13889" y="4815896"/>
            <a:ext cx="333589" cy="351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dcassiday\Downloads\screenshot-wa.reports.airast.org 2016-08-29 12-29-21.png"/>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7437876" y="2756287"/>
            <a:ext cx="1706123" cy="1970145"/>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8329037" y="2756287"/>
            <a:ext cx="814962" cy="19699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219382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35" y="2397348"/>
            <a:ext cx="2641645" cy="3080513"/>
          </a:xfrm>
          <a:prstGeom prst="rect">
            <a:avLst/>
          </a:prstGeom>
        </p:spPr>
      </p:pic>
      <p:sp>
        <p:nvSpPr>
          <p:cNvPr id="2" name="Title 1"/>
          <p:cNvSpPr>
            <a:spLocks noGrp="1"/>
          </p:cNvSpPr>
          <p:nvPr>
            <p:ph type="title"/>
          </p:nvPr>
        </p:nvSpPr>
        <p:spPr/>
        <p:txBody>
          <a:bodyPr/>
          <a:lstStyle/>
          <a:p>
            <a:r>
              <a:rPr lang="en-US" dirty="0" smtClean="0"/>
              <a:t>Reporting by Block:</a:t>
            </a:r>
            <a:br>
              <a:rPr lang="en-US" dirty="0" smtClean="0"/>
            </a:br>
            <a:r>
              <a:rPr lang="en-US" dirty="0" smtClean="0"/>
              <a:t>Interim Assessment Blocks (IAB)</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29</a:t>
            </a:fld>
            <a:endParaRPr lang="en-US" dirty="0"/>
          </a:p>
        </p:txBody>
      </p:sp>
      <p:sp>
        <p:nvSpPr>
          <p:cNvPr id="7" name="Rectangle 6"/>
          <p:cNvSpPr/>
          <p:nvPr/>
        </p:nvSpPr>
        <p:spPr>
          <a:xfrm>
            <a:off x="290293" y="4186373"/>
            <a:ext cx="2337782" cy="3148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p:nvPr/>
        </p:nvCxnSpPr>
        <p:spPr>
          <a:xfrm>
            <a:off x="2628076" y="4325712"/>
            <a:ext cx="997993"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2162" y="1918232"/>
            <a:ext cx="4525936" cy="4536281"/>
          </a:xfrm>
          <a:prstGeom prst="rect">
            <a:avLst/>
          </a:prstGeom>
        </p:spPr>
      </p:pic>
    </p:spTree>
    <p:extLst>
      <p:ext uri="{BB962C8B-B14F-4D97-AF65-F5344CB8AC3E}">
        <p14:creationId xmlns:p14="http://schemas.microsoft.com/office/powerpoint/2010/main" val="1056624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8127" y="1979613"/>
            <a:ext cx="5243373" cy="3852006"/>
          </a:xfrm>
        </p:spPr>
        <p:txBody>
          <a:bodyPr/>
          <a:lstStyle/>
          <a:p>
            <a:pPr>
              <a:buFont typeface="Arial" panose="020B0604020202020204" pitchFamily="34" charset="0"/>
              <a:buChar char="•"/>
            </a:pPr>
            <a:r>
              <a:rPr lang="en-US" dirty="0" smtClean="0"/>
              <a:t>Provide timely, relevant reports and guide educators to make valid, actionable interpretations of the data</a:t>
            </a:r>
          </a:p>
          <a:p>
            <a:pPr lvl="1"/>
            <a:r>
              <a:rPr lang="en-US" dirty="0" smtClean="0"/>
              <a:t>Interactive </a:t>
            </a:r>
            <a:r>
              <a:rPr lang="en-US" dirty="0"/>
              <a:t>data</a:t>
            </a:r>
          </a:p>
          <a:p>
            <a:pPr lvl="1"/>
            <a:r>
              <a:rPr lang="en-US" dirty="0" smtClean="0"/>
              <a:t>Near real-time reporting (upon completion of scoring the hand-scored responses)</a:t>
            </a:r>
            <a:endParaRPr lang="en-US" dirty="0"/>
          </a:p>
          <a:p>
            <a:pPr>
              <a:buFont typeface="Arial" panose="020B0604020202020204" pitchFamily="34" charset="0"/>
              <a:buChar char="•"/>
            </a:pPr>
            <a:r>
              <a:rPr lang="en-US" dirty="0"/>
              <a:t>Provide access to data </a:t>
            </a:r>
          </a:p>
          <a:p>
            <a:pPr lvl="1"/>
            <a:r>
              <a:rPr lang="en-US" dirty="0"/>
              <a:t>Downloadable data files for districts, </a:t>
            </a:r>
            <a:r>
              <a:rPr lang="en-US" dirty="0" smtClean="0"/>
              <a:t>schools, </a:t>
            </a:r>
            <a:r>
              <a:rPr lang="en-US" dirty="0"/>
              <a:t>and </a:t>
            </a:r>
            <a:r>
              <a:rPr lang="en-US" dirty="0" smtClean="0"/>
              <a:t>teachers</a:t>
            </a:r>
          </a:p>
          <a:p>
            <a:pPr lvl="1"/>
            <a:r>
              <a:rPr lang="en-US" dirty="0" smtClean="0"/>
              <a:t>Results for multiple assessments </a:t>
            </a:r>
            <a:r>
              <a:rPr lang="en-US" dirty="0"/>
              <a:t>in one </a:t>
            </a:r>
            <a:r>
              <a:rPr lang="en-US" dirty="0" smtClean="0"/>
              <a:t>system</a:t>
            </a:r>
          </a:p>
          <a:p>
            <a:pPr marL="0" indent="0">
              <a:buNone/>
            </a:pPr>
            <a:endParaRPr lang="en-US" dirty="0"/>
          </a:p>
          <a:p>
            <a:endParaRPr lang="en-US" dirty="0"/>
          </a:p>
        </p:txBody>
      </p:sp>
      <p:sp>
        <p:nvSpPr>
          <p:cNvPr id="3" name="Title 2"/>
          <p:cNvSpPr>
            <a:spLocks noGrp="1"/>
          </p:cNvSpPr>
          <p:nvPr>
            <p:ph type="title"/>
          </p:nvPr>
        </p:nvSpPr>
        <p:spPr/>
        <p:txBody>
          <a:bodyPr/>
          <a:lstStyle/>
          <a:p>
            <a:r>
              <a:rPr lang="en-US" dirty="0" smtClean="0"/>
              <a:t>Purpose of the ORS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8791" y="2343467"/>
            <a:ext cx="3320166" cy="3142933"/>
          </a:xfrm>
          <a:prstGeom prst="rect">
            <a:avLst/>
          </a:prstGeom>
        </p:spPr>
      </p:pic>
    </p:spTree>
    <p:extLst>
      <p:ext uri="{BB962C8B-B14F-4D97-AF65-F5344CB8AC3E}">
        <p14:creationId xmlns:p14="http://schemas.microsoft.com/office/powerpoint/2010/main" val="40564430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392" y="2363541"/>
            <a:ext cx="2646017" cy="3084211"/>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22223" r="8631" b="29137"/>
          <a:stretch/>
        </p:blipFill>
        <p:spPr>
          <a:xfrm>
            <a:off x="3341302" y="1963384"/>
            <a:ext cx="5502573" cy="3859598"/>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noAutofit/>
          </a:bodyPr>
          <a:lstStyle/>
          <a:p>
            <a:r>
              <a:rPr lang="en-US" dirty="0" smtClean="0"/>
              <a:t>Trend Reports</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30</a:t>
            </a:fld>
            <a:endParaRPr lang="en-US" dirty="0"/>
          </a:p>
        </p:txBody>
      </p:sp>
      <p:sp>
        <p:nvSpPr>
          <p:cNvPr id="7" name="Rectangle 6"/>
          <p:cNvSpPr/>
          <p:nvPr/>
        </p:nvSpPr>
        <p:spPr>
          <a:xfrm>
            <a:off x="290293" y="4592765"/>
            <a:ext cx="2337782" cy="3148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p:nvPr/>
        </p:nvCxnSpPr>
        <p:spPr>
          <a:xfrm>
            <a:off x="2628076" y="4732104"/>
            <a:ext cx="666667"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Down Arrow 10"/>
          <p:cNvSpPr/>
          <p:nvPr/>
        </p:nvSpPr>
        <p:spPr>
          <a:xfrm rot="5400000">
            <a:off x="7213273" y="2172126"/>
            <a:ext cx="474825" cy="85765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275710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2704" y="2021768"/>
            <a:ext cx="3658593" cy="3833088"/>
          </a:xfrm>
          <a:prstGeom prst="rect">
            <a:avLst/>
          </a:prstGeom>
        </p:spPr>
      </p:pic>
      <p:sp>
        <p:nvSpPr>
          <p:cNvPr id="2" name="Title 1"/>
          <p:cNvSpPr>
            <a:spLocks noGrp="1"/>
          </p:cNvSpPr>
          <p:nvPr>
            <p:ph type="title"/>
          </p:nvPr>
        </p:nvSpPr>
        <p:spPr/>
        <p:txBody>
          <a:bodyPr>
            <a:normAutofit/>
          </a:bodyPr>
          <a:lstStyle/>
          <a:p>
            <a:r>
              <a:rPr lang="en-US" dirty="0" smtClean="0"/>
              <a:t>Trend Report Features</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31</a:t>
            </a:fld>
            <a:endParaRPr lang="en-US" dirty="0"/>
          </a:p>
        </p:txBody>
      </p:sp>
      <p:sp>
        <p:nvSpPr>
          <p:cNvPr id="5" name="Content Placeholder 4"/>
          <p:cNvSpPr>
            <a:spLocks noGrp="1"/>
          </p:cNvSpPr>
          <p:nvPr>
            <p:ph idx="4294967295"/>
          </p:nvPr>
        </p:nvSpPr>
        <p:spPr>
          <a:xfrm>
            <a:off x="919164" y="2360613"/>
            <a:ext cx="4393542" cy="3427412"/>
          </a:xfrm>
        </p:spPr>
        <p:txBody>
          <a:bodyPr/>
          <a:lstStyle/>
          <a:p>
            <a:pPr marL="342900" indent="-342900">
              <a:buFont typeface="Arial" panose="020B0604020202020204" pitchFamily="34" charset="0"/>
              <a:buChar char="•"/>
            </a:pPr>
            <a:r>
              <a:rPr lang="en-US" dirty="0" smtClean="0"/>
              <a:t>Choose </a:t>
            </a:r>
            <a:r>
              <a:rPr lang="en-US" dirty="0"/>
              <a:t>Who to Graph</a:t>
            </a:r>
          </a:p>
          <a:p>
            <a:pPr marL="342900" indent="-342900">
              <a:buFont typeface="Arial" panose="020B0604020202020204" pitchFamily="34" charset="0"/>
              <a:buChar char="•"/>
            </a:pPr>
            <a:r>
              <a:rPr lang="en-US" dirty="0" smtClean="0"/>
              <a:t>View </a:t>
            </a:r>
            <a:r>
              <a:rPr lang="en-US" dirty="0"/>
              <a:t>Data by </a:t>
            </a:r>
            <a:r>
              <a:rPr lang="en-US" dirty="0" smtClean="0"/>
              <a:t/>
            </a:r>
            <a:br>
              <a:rPr lang="en-US" dirty="0" smtClean="0"/>
            </a:br>
            <a:r>
              <a:rPr lang="en-US" dirty="0" smtClean="0"/>
              <a:t>Demographic </a:t>
            </a:r>
            <a:r>
              <a:rPr lang="en-US" dirty="0"/>
              <a:t>Subgroup</a:t>
            </a:r>
          </a:p>
          <a:p>
            <a:pPr marL="342900" indent="-342900">
              <a:buFont typeface="Arial" panose="020B0604020202020204" pitchFamily="34" charset="0"/>
              <a:buChar char="•"/>
            </a:pPr>
            <a:r>
              <a:rPr lang="en-US" dirty="0" smtClean="0"/>
              <a:t>Choose </a:t>
            </a:r>
            <a:r>
              <a:rPr lang="en-US" dirty="0"/>
              <a:t>What to </a:t>
            </a:r>
            <a:r>
              <a:rPr lang="en-US" dirty="0" smtClean="0"/>
              <a:t>Graph</a:t>
            </a:r>
            <a:endParaRPr lang="en-US" dirty="0"/>
          </a:p>
          <a:p>
            <a:pPr marL="342900" indent="-342900">
              <a:buFont typeface="Arial" panose="020B0604020202020204" pitchFamily="34" charset="0"/>
              <a:buChar char="•"/>
            </a:pPr>
            <a:r>
              <a:rPr lang="en-US" dirty="0" smtClean="0"/>
              <a:t>Hide </a:t>
            </a:r>
            <a:r>
              <a:rPr lang="en-US" dirty="0"/>
              <a:t>Trend Lines</a:t>
            </a:r>
          </a:p>
          <a:p>
            <a:pPr marL="342900" indent="-342900">
              <a:buFont typeface="Arial" panose="020B0604020202020204" pitchFamily="34" charset="0"/>
              <a:buChar char="•"/>
            </a:pPr>
            <a:endParaRPr lang="en-US" dirty="0" smtClean="0"/>
          </a:p>
          <a:p>
            <a:endParaRPr lang="en-US" dirty="0" smtClean="0"/>
          </a:p>
        </p:txBody>
      </p:sp>
      <p:sp>
        <p:nvSpPr>
          <p:cNvPr id="7" name="Rectangle 6"/>
          <p:cNvSpPr/>
          <p:nvPr/>
        </p:nvSpPr>
        <p:spPr>
          <a:xfrm>
            <a:off x="5312704" y="4142821"/>
            <a:ext cx="2891495" cy="11984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own Arrow 8"/>
          <p:cNvSpPr/>
          <p:nvPr/>
        </p:nvSpPr>
        <p:spPr>
          <a:xfrm rot="16200000">
            <a:off x="4671864" y="1777661"/>
            <a:ext cx="474825" cy="85765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71124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 &amp; Files</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32</a:t>
            </a:fld>
            <a:endParaRPr lang="en-US" dirty="0"/>
          </a:p>
        </p:txBody>
      </p:sp>
      <p:grpSp>
        <p:nvGrpSpPr>
          <p:cNvPr id="5" name="Group 4"/>
          <p:cNvGrpSpPr/>
          <p:nvPr/>
        </p:nvGrpSpPr>
        <p:grpSpPr>
          <a:xfrm>
            <a:off x="1455658" y="2515280"/>
            <a:ext cx="6232685" cy="1631497"/>
            <a:chOff x="1681841" y="2515280"/>
            <a:chExt cx="6232685" cy="1631497"/>
          </a:xfrm>
        </p:grpSpPr>
        <p:pic>
          <p:nvPicPr>
            <p:cNvPr id="1024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81841" y="2515280"/>
              <a:ext cx="6232685" cy="1631497"/>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7" name="Rectangle 6"/>
            <p:cNvSpPr/>
            <p:nvPr/>
          </p:nvSpPr>
          <p:spPr>
            <a:xfrm>
              <a:off x="4055403" y="2526973"/>
              <a:ext cx="3859123" cy="15116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817583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1077" y="2123231"/>
            <a:ext cx="5113491" cy="3477396"/>
          </a:xfrm>
          <a:prstGeom prst="rect">
            <a:avLst/>
          </a:prstGeom>
        </p:spPr>
      </p:pic>
      <p:sp>
        <p:nvSpPr>
          <p:cNvPr id="3" name="Title 2"/>
          <p:cNvSpPr>
            <a:spLocks noGrp="1"/>
          </p:cNvSpPr>
          <p:nvPr>
            <p:ph type="title"/>
          </p:nvPr>
        </p:nvSpPr>
        <p:spPr/>
        <p:txBody>
          <a:bodyPr>
            <a:normAutofit/>
          </a:bodyPr>
          <a:lstStyle/>
          <a:p>
            <a:r>
              <a:rPr lang="en-US" dirty="0"/>
              <a:t>Test Management Center: </a:t>
            </a:r>
            <a:r>
              <a:rPr lang="en-US" dirty="0" smtClean="0"/>
              <a:t/>
            </a:r>
            <a:br>
              <a:rPr lang="en-US" dirty="0" smtClean="0"/>
            </a:br>
            <a:r>
              <a:rPr lang="en-US" dirty="0" smtClean="0"/>
              <a:t>Summary </a:t>
            </a:r>
            <a:r>
              <a:rPr lang="en-US" dirty="0"/>
              <a:t>Statistics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33</a:t>
            </a:fld>
            <a:endParaRPr lang="en-US" dirty="0"/>
          </a:p>
        </p:txBody>
      </p:sp>
      <p:sp>
        <p:nvSpPr>
          <p:cNvPr id="5" name="Rectangle 4"/>
          <p:cNvSpPr/>
          <p:nvPr/>
        </p:nvSpPr>
        <p:spPr>
          <a:xfrm>
            <a:off x="2970526" y="4709150"/>
            <a:ext cx="150045" cy="3689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404265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Test Management Center: </a:t>
            </a:r>
            <a:r>
              <a:rPr lang="en-US" dirty="0" smtClean="0"/>
              <a:t/>
            </a:r>
            <a:br>
              <a:rPr lang="en-US" dirty="0" smtClean="0"/>
            </a:br>
            <a:r>
              <a:rPr lang="en-US" dirty="0" smtClean="0"/>
              <a:t>Retrieve Student Results</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34</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586" y="1968186"/>
            <a:ext cx="6304346" cy="3857986"/>
          </a:xfrm>
          <a:prstGeom prst="rect">
            <a:avLst/>
          </a:prstGeom>
        </p:spPr>
      </p:pic>
    </p:spTree>
    <p:extLst>
      <p:ext uri="{BB962C8B-B14F-4D97-AF65-F5344CB8AC3E}">
        <p14:creationId xmlns:p14="http://schemas.microsoft.com/office/powerpoint/2010/main" val="15925066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Students</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35</a:t>
            </a:fld>
            <a:endParaRPr lang="en-US" dirty="0"/>
          </a:p>
        </p:txBody>
      </p:sp>
      <p:pic>
        <p:nvPicPr>
          <p:cNvPr id="20" name="Picture 4" descr="C:\Users\dcassiday\Downloads\screenshot-wa.reports.airast.org 2016-08-26 10-24-29.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40441" y="2130089"/>
            <a:ext cx="8138625" cy="442224"/>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2" name="Picture 3"/>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2747425" y="3435649"/>
            <a:ext cx="4104762" cy="1495238"/>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4" name="Rectangle 23"/>
          <p:cNvSpPr/>
          <p:nvPr/>
        </p:nvSpPr>
        <p:spPr>
          <a:xfrm>
            <a:off x="3403600" y="2357551"/>
            <a:ext cx="1028700" cy="2372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948230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Students</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36</a:t>
            </a:fld>
            <a:endParaRPr lang="en-US" dirty="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549013" y="2542857"/>
            <a:ext cx="8426975" cy="2286586"/>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6" name="Down Arrow 15"/>
          <p:cNvSpPr/>
          <p:nvPr/>
        </p:nvSpPr>
        <p:spPr>
          <a:xfrm rot="16200000">
            <a:off x="217996" y="3974877"/>
            <a:ext cx="474825" cy="85765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own Arrow 16"/>
          <p:cNvSpPr/>
          <p:nvPr/>
        </p:nvSpPr>
        <p:spPr>
          <a:xfrm rot="5400000">
            <a:off x="7460912" y="3759540"/>
            <a:ext cx="474825" cy="85765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644247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dcassiday\Downloads\screenshot-wa.reports.airast.org 2016-08-26 10-24-29.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7899" y="3198271"/>
            <a:ext cx="8966578" cy="487212"/>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View/Edit Rosters</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37</a:t>
            </a:fld>
            <a:endParaRPr lang="en-US" dirty="0"/>
          </a:p>
        </p:txBody>
      </p:sp>
      <p:sp>
        <p:nvSpPr>
          <p:cNvPr id="6" name="Rectangle 5"/>
          <p:cNvSpPr/>
          <p:nvPr/>
        </p:nvSpPr>
        <p:spPr>
          <a:xfrm>
            <a:off x="4705350" y="3460235"/>
            <a:ext cx="1165224" cy="2436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45307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388" y="2083680"/>
            <a:ext cx="7753350" cy="1955252"/>
          </a:xfrm>
          <a:prstGeom prst="rect">
            <a:avLst/>
          </a:prstGeom>
        </p:spPr>
      </p:pic>
      <p:sp>
        <p:nvSpPr>
          <p:cNvPr id="2" name="Title 1"/>
          <p:cNvSpPr>
            <a:spLocks noGrp="1"/>
          </p:cNvSpPr>
          <p:nvPr>
            <p:ph type="title"/>
          </p:nvPr>
        </p:nvSpPr>
        <p:spPr/>
        <p:txBody>
          <a:bodyPr/>
          <a:lstStyle/>
          <a:p>
            <a:r>
              <a:rPr lang="en-US" dirty="0" smtClean="0"/>
              <a:t>View/Edit Rosters</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38</a:t>
            </a:fld>
            <a:endParaRPr lang="en-US" dirty="0"/>
          </a:p>
        </p:txBody>
      </p:sp>
      <p:sp>
        <p:nvSpPr>
          <p:cNvPr id="8" name="Down Arrow 7"/>
          <p:cNvSpPr/>
          <p:nvPr/>
        </p:nvSpPr>
        <p:spPr>
          <a:xfrm rot="16200000">
            <a:off x="4068616" y="3470130"/>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316162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descr="C:\Users\dcassiday\Downloads\screenshot-wa.reports.airast.org 2016-08-30 15-46-2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7850" y="1980972"/>
            <a:ext cx="6495536" cy="3303317"/>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View/Edit Rosters</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39</a:t>
            </a:fld>
            <a:endParaRPr lang="en-US" dirty="0"/>
          </a:p>
        </p:txBody>
      </p:sp>
      <p:sp>
        <p:nvSpPr>
          <p:cNvPr id="8" name="Down Arrow 7"/>
          <p:cNvSpPr/>
          <p:nvPr/>
        </p:nvSpPr>
        <p:spPr>
          <a:xfrm rot="16200000">
            <a:off x="835903" y="4153827"/>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own Arrow 8"/>
          <p:cNvSpPr/>
          <p:nvPr/>
        </p:nvSpPr>
        <p:spPr>
          <a:xfrm rot="10800000">
            <a:off x="1574063" y="5313317"/>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267850" y="2816021"/>
            <a:ext cx="865750" cy="36159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75669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cassiday\Downloads\screenshot-nh.portal.airast.org 2016-08-26 09-39-12.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22264" y="2525580"/>
            <a:ext cx="1466850" cy="16097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0"/>
          </p:nvPr>
        </p:nvSpPr>
        <p:spPr/>
        <p:txBody>
          <a:bodyPr/>
          <a:lstStyle/>
          <a:p>
            <a:pPr algn="r"/>
            <a:fld id="{F3477EC8-074D-41C4-94AE-E9EA7CEEA348}" type="slidenum">
              <a:rPr lang="en-US" smtClean="0"/>
              <a:pPr algn="r"/>
              <a:t>4</a:t>
            </a:fld>
            <a:endParaRPr lang="en-US" dirty="0"/>
          </a:p>
        </p:txBody>
      </p:sp>
      <p:sp>
        <p:nvSpPr>
          <p:cNvPr id="7" name="Slide Number Placeholder 3"/>
          <p:cNvSpPr txBox="1">
            <a:spLocks/>
          </p:cNvSpPr>
          <p:nvPr/>
        </p:nvSpPr>
        <p:spPr bwMode="gray">
          <a:xfrm>
            <a:off x="8755131" y="6507316"/>
            <a:ext cx="157094" cy="153888"/>
          </a:xfrm>
          <a:prstGeom prst="rect">
            <a:avLst/>
          </a:prstGeom>
          <a:noFill/>
        </p:spPr>
        <p:txBody>
          <a:bodyPr wrap="none" lIns="0" tIns="0" rIns="0" bIns="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algn="r"/>
            <a:fld id="{F3477EC8-074D-41C4-94AE-E9EA7CEEA348}" type="slidenum">
              <a:rPr lang="en-US" smtClean="0"/>
              <a:pPr algn="r"/>
              <a:t>4</a:t>
            </a:fld>
            <a:endParaRPr lang="en-US" dirty="0"/>
          </a:p>
        </p:txBody>
      </p:sp>
      <p:sp>
        <p:nvSpPr>
          <p:cNvPr id="2" name="Title 1"/>
          <p:cNvSpPr>
            <a:spLocks noGrp="1"/>
          </p:cNvSpPr>
          <p:nvPr>
            <p:ph type="title"/>
          </p:nvPr>
        </p:nvSpPr>
        <p:spPr/>
        <p:txBody>
          <a:bodyPr/>
          <a:lstStyle/>
          <a:p>
            <a:r>
              <a:rPr lang="en-US" dirty="0" smtClean="0"/>
              <a:t>Logging in </a:t>
            </a:r>
            <a:r>
              <a:rPr lang="en-US" dirty="0"/>
              <a:t>t</a:t>
            </a:r>
            <a:r>
              <a:rPr lang="en-US" dirty="0" smtClean="0"/>
              <a:t>o ORS</a:t>
            </a:r>
            <a:endParaRPr lang="en-US" dirty="0"/>
          </a:p>
        </p:txBody>
      </p:sp>
      <p:sp>
        <p:nvSpPr>
          <p:cNvPr id="3" name="Rectangle 2"/>
          <p:cNvSpPr/>
          <p:nvPr/>
        </p:nvSpPr>
        <p:spPr>
          <a:xfrm>
            <a:off x="3642030" y="2546672"/>
            <a:ext cx="1427319" cy="15675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own Arrow 4"/>
          <p:cNvSpPr/>
          <p:nvPr/>
        </p:nvSpPr>
        <p:spPr>
          <a:xfrm rot="10800000">
            <a:off x="4016476" y="4339349"/>
            <a:ext cx="678426" cy="122541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241" y="2593813"/>
            <a:ext cx="2400635" cy="156231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4372" y="2340255"/>
            <a:ext cx="2866228" cy="3224506"/>
          </a:xfrm>
          <a:prstGeom prst="rect">
            <a:avLst/>
          </a:prstGeom>
        </p:spPr>
      </p:pic>
    </p:spTree>
    <p:extLst>
      <p:ext uri="{BB962C8B-B14F-4D97-AF65-F5344CB8AC3E}">
        <p14:creationId xmlns:p14="http://schemas.microsoft.com/office/powerpoint/2010/main" val="24904416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365" y="1886858"/>
            <a:ext cx="7123271" cy="3962400"/>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smtClean="0"/>
              <a:t>View/Edit Rosters</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40</a:t>
            </a:fld>
            <a:endParaRPr lang="en-US" dirty="0"/>
          </a:p>
        </p:txBody>
      </p:sp>
      <p:sp>
        <p:nvSpPr>
          <p:cNvPr id="15" name="Down Arrow 14"/>
          <p:cNvSpPr/>
          <p:nvPr/>
        </p:nvSpPr>
        <p:spPr>
          <a:xfrm rot="16200000">
            <a:off x="3805462" y="3270328"/>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282701" y="4660900"/>
            <a:ext cx="6642100" cy="118835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98340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Users\dcassiday\Downloads\screenshot-id.reports.airast.org 2016-09-22 12-33-1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886" y="1992411"/>
            <a:ext cx="7290228" cy="3852898"/>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View/Edit Rosters</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41</a:t>
            </a:fld>
            <a:endParaRPr lang="en-US" dirty="0"/>
          </a:p>
        </p:txBody>
      </p:sp>
      <p:sp>
        <p:nvSpPr>
          <p:cNvPr id="8" name="Rectangle 7"/>
          <p:cNvSpPr/>
          <p:nvPr/>
        </p:nvSpPr>
        <p:spPr>
          <a:xfrm>
            <a:off x="1917700" y="4655401"/>
            <a:ext cx="5286523" cy="36159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own Arrow 8"/>
          <p:cNvSpPr/>
          <p:nvPr/>
        </p:nvSpPr>
        <p:spPr>
          <a:xfrm rot="10800000">
            <a:off x="1160018" y="4619420"/>
            <a:ext cx="407937" cy="65269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own Arrow 13"/>
          <p:cNvSpPr/>
          <p:nvPr/>
        </p:nvSpPr>
        <p:spPr>
          <a:xfrm rot="10800000">
            <a:off x="4792280" y="2876395"/>
            <a:ext cx="407937" cy="65269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own Arrow 16"/>
          <p:cNvSpPr/>
          <p:nvPr/>
        </p:nvSpPr>
        <p:spPr>
          <a:xfrm rot="16200000">
            <a:off x="3322074" y="5410208"/>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099444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dcassiday\Downloads\screenshot-wa.reports.airast.org 2016-08-26 10-24-29.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7899" y="3198271"/>
            <a:ext cx="8966578" cy="487212"/>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Add Roster</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42</a:t>
            </a:fld>
            <a:endParaRPr lang="en-US" dirty="0"/>
          </a:p>
        </p:txBody>
      </p:sp>
      <p:sp>
        <p:nvSpPr>
          <p:cNvPr id="6" name="Rectangle 5"/>
          <p:cNvSpPr/>
          <p:nvPr/>
        </p:nvSpPr>
        <p:spPr>
          <a:xfrm>
            <a:off x="3848100" y="3460235"/>
            <a:ext cx="857250" cy="2436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59111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800" y="1915679"/>
            <a:ext cx="6914982" cy="4020912"/>
          </a:xfrm>
          <a:prstGeom prst="rect">
            <a:avLst/>
          </a:prstGeom>
        </p:spPr>
      </p:pic>
      <p:sp>
        <p:nvSpPr>
          <p:cNvPr id="6" name="Down Arrow 5"/>
          <p:cNvSpPr/>
          <p:nvPr/>
        </p:nvSpPr>
        <p:spPr>
          <a:xfrm rot="16200000">
            <a:off x="3896621" y="3470128"/>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Add Roster</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43</a:t>
            </a:fld>
            <a:endParaRPr lang="en-US" dirty="0"/>
          </a:p>
        </p:txBody>
      </p:sp>
      <p:sp>
        <p:nvSpPr>
          <p:cNvPr id="9" name="Rectangle 8"/>
          <p:cNvSpPr/>
          <p:nvPr/>
        </p:nvSpPr>
        <p:spPr>
          <a:xfrm>
            <a:off x="1466849" y="4819650"/>
            <a:ext cx="3219451" cy="111694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122354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476" y="1926724"/>
            <a:ext cx="7875049" cy="3900553"/>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1" name="Rectangle 10"/>
          <p:cNvSpPr/>
          <p:nvPr/>
        </p:nvSpPr>
        <p:spPr>
          <a:xfrm>
            <a:off x="1701800" y="4775699"/>
            <a:ext cx="5638800" cy="36159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own Arrow 11"/>
          <p:cNvSpPr/>
          <p:nvPr/>
        </p:nvSpPr>
        <p:spPr>
          <a:xfrm rot="10800000">
            <a:off x="790181" y="2892220"/>
            <a:ext cx="407937" cy="65269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own Arrow 12"/>
          <p:cNvSpPr/>
          <p:nvPr/>
        </p:nvSpPr>
        <p:spPr>
          <a:xfrm rot="10800000">
            <a:off x="4807723" y="3111621"/>
            <a:ext cx="407937" cy="65269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own Arrow 13"/>
          <p:cNvSpPr/>
          <p:nvPr/>
        </p:nvSpPr>
        <p:spPr>
          <a:xfrm rot="16200000">
            <a:off x="3302035" y="5369931"/>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Add Roster</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44</a:t>
            </a:fld>
            <a:endParaRPr lang="en-US" dirty="0"/>
          </a:p>
        </p:txBody>
      </p:sp>
    </p:spTree>
    <p:extLst>
      <p:ext uri="{BB962C8B-B14F-4D97-AF65-F5344CB8AC3E}">
        <p14:creationId xmlns:p14="http://schemas.microsoft.com/office/powerpoint/2010/main" val="234484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to Remember</a:t>
            </a: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45</a:t>
            </a:fld>
            <a:endParaRPr lang="en-US" dirty="0"/>
          </a:p>
        </p:txBody>
      </p:sp>
      <p:sp>
        <p:nvSpPr>
          <p:cNvPr id="5" name="Content Placeholder 2"/>
          <p:cNvSpPr txBox="1">
            <a:spLocks/>
          </p:cNvSpPr>
          <p:nvPr/>
        </p:nvSpPr>
        <p:spPr bwMode="gray">
          <a:xfrm>
            <a:off x="457200" y="2009775"/>
            <a:ext cx="8229600" cy="3811476"/>
          </a:xfrm>
          <a:prstGeom prst="rect">
            <a:avLst/>
          </a:prstGeom>
          <a:noFill/>
          <a:ln w="9525">
            <a:noFill/>
            <a:miter lim="800000"/>
            <a:headEnd/>
            <a:tailEnd/>
          </a:ln>
        </p:spPr>
        <p:txBody>
          <a:bodyPr vert="horz" wrap="square" lIns="0" tIns="0" rIns="0" bIns="0" numCol="1" anchor="t" anchorCtr="0" compatLnSpc="1">
            <a:prstTxWarp prst="textNoShape">
              <a:avLst/>
            </a:prstTxWarp>
            <a:normAutofit lnSpcReduction="10000"/>
          </a:bodyPr>
          <a:lstStyle>
            <a:lvl1pPr marL="0" indent="0" algn="l" rtl="0" eaLnBrk="0" fontAlgn="base" hangingPunct="0">
              <a:spcBef>
                <a:spcPts val="600"/>
              </a:spcBef>
              <a:spcAft>
                <a:spcPts val="0"/>
              </a:spcAft>
              <a:buClr>
                <a:schemeClr val="bg1">
                  <a:lumMod val="65000"/>
                </a:schemeClr>
              </a:buClr>
              <a:buFont typeface="Wingdings" pitchFamily="2" charset="2"/>
              <a:buNone/>
              <a:defRPr sz="2400" kern="1200">
                <a:solidFill>
                  <a:schemeClr val="tx2">
                    <a:lumMod val="75000"/>
                  </a:schemeClr>
                </a:solidFill>
                <a:latin typeface="+mn-lt"/>
                <a:ea typeface="Arial" pitchFamily="34" charset="0"/>
                <a:cs typeface="Franklin Gothic Book" pitchFamily="34" charset="0"/>
              </a:defRPr>
            </a:lvl1pPr>
            <a:lvl2pPr marL="230188" indent="-230188"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46513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6858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912813"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1146175"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1374775"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1600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1827213"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a:lstStyle>
          <a:p>
            <a:pPr marL="342900" indent="-342900">
              <a:buFont typeface="Arial" panose="020B0604020202020204" pitchFamily="34" charset="0"/>
              <a:buChar char="•"/>
            </a:pPr>
            <a:r>
              <a:rPr lang="en-US" dirty="0" smtClean="0">
                <a:cs typeface="Calibri" pitchFamily="34" charset="0"/>
              </a:rPr>
              <a:t>The ORS helps educators answer questions regarding the assessment data in order to improve teaching and learning.</a:t>
            </a:r>
          </a:p>
          <a:p>
            <a:pPr marL="342900" indent="-342900">
              <a:buFont typeface="Arial" panose="020B0604020202020204" pitchFamily="34" charset="0"/>
              <a:buChar char="•"/>
            </a:pPr>
            <a:r>
              <a:rPr lang="en-US" dirty="0" smtClean="0">
                <a:cs typeface="Calibri" pitchFamily="34" charset="0"/>
              </a:rPr>
              <a:t>The magnifying glass icon displays the exploration menu, which is used to explore the different dimensions and levels of score data.</a:t>
            </a:r>
          </a:p>
          <a:p>
            <a:pPr marL="342900" indent="-342900">
              <a:buFont typeface="Arial" panose="020B0604020202020204" pitchFamily="34" charset="0"/>
              <a:buChar char="•"/>
            </a:pPr>
            <a:r>
              <a:rPr lang="en-US" dirty="0" smtClean="0">
                <a:cs typeface="Calibri" pitchFamily="34" charset="0"/>
              </a:rPr>
              <a:t>All reports can be printed and exported.</a:t>
            </a:r>
          </a:p>
          <a:p>
            <a:pPr marL="342900" indent="-342900">
              <a:buFont typeface="Arial" panose="020B0604020202020204" pitchFamily="34" charset="0"/>
              <a:buChar char="•"/>
            </a:pPr>
            <a:r>
              <a:rPr lang="en-US" dirty="0" smtClean="0">
                <a:cs typeface="Calibri" pitchFamily="34" charset="0"/>
              </a:rPr>
              <a:t>The</a:t>
            </a:r>
            <a:r>
              <a:rPr lang="en-US" b="1" dirty="0" smtClean="0">
                <a:cs typeface="Calibri" pitchFamily="34" charset="0"/>
              </a:rPr>
              <a:t> Help</a:t>
            </a:r>
            <a:r>
              <a:rPr lang="en-US" dirty="0" smtClean="0">
                <a:cs typeface="Calibri" pitchFamily="34" charset="0"/>
              </a:rPr>
              <a:t> button is available on every page of ORS.</a:t>
            </a:r>
          </a:p>
          <a:p>
            <a:pPr marL="342900" indent="-342900">
              <a:buFont typeface="Arial" panose="020B0604020202020204" pitchFamily="34" charset="0"/>
              <a:buChar char="•"/>
            </a:pPr>
            <a:r>
              <a:rPr lang="en-US" dirty="0" smtClean="0"/>
              <a:t>You can use ORS to generate individual student reports to share with parents.</a:t>
            </a:r>
          </a:p>
          <a:p>
            <a:endParaRPr lang="en-US" dirty="0">
              <a:latin typeface="Calibri" pitchFamily="34" charset="0"/>
              <a:cs typeface="Calibri" pitchFamily="34" charset="0"/>
            </a:endParaRPr>
          </a:p>
        </p:txBody>
      </p:sp>
    </p:spTree>
    <p:extLst>
      <p:ext uri="{BB962C8B-B14F-4D97-AF65-F5344CB8AC3E}">
        <p14:creationId xmlns:p14="http://schemas.microsoft.com/office/powerpoint/2010/main" val="42654425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Autofit/>
          </a:bodyPr>
          <a:lstStyle/>
          <a:p>
            <a:pPr marL="0" indent="0" fontAlgn="auto">
              <a:buNone/>
              <a:defRPr/>
            </a:pPr>
            <a:r>
              <a:rPr lang="en-US" sz="2800" b="1" dirty="0"/>
              <a:t>Further Information</a:t>
            </a:r>
          </a:p>
          <a:p>
            <a:pPr lvl="0"/>
            <a:r>
              <a:rPr lang="en-US" sz="2000" b="1" dirty="0"/>
              <a:t>Visit </a:t>
            </a:r>
            <a:endParaRPr lang="en-US" sz="2000" dirty="0"/>
          </a:p>
          <a:p>
            <a:pPr lvl="1"/>
            <a:r>
              <a:rPr lang="en-US" b="1" u="sng" dirty="0" smtClean="0">
                <a:hlinkClick r:id="rId3"/>
              </a:rPr>
              <a:t>alohahsap.org</a:t>
            </a:r>
            <a:endParaRPr lang="en-US" b="1" u="sng" dirty="0"/>
          </a:p>
          <a:p>
            <a:pPr lvl="1"/>
            <a:r>
              <a:rPr lang="en-US" b="1" dirty="0">
                <a:hlinkClick r:id="rId4"/>
              </a:rPr>
              <a:t>www.smarterbalanced.org</a:t>
            </a:r>
            <a:endParaRPr lang="en-US" b="1" dirty="0"/>
          </a:p>
          <a:p>
            <a:pPr lvl="0"/>
            <a:r>
              <a:rPr lang="en-US" sz="2000" b="1" dirty="0"/>
              <a:t>Call, fax, or email the American Institutes for Research HSAP Help Desk</a:t>
            </a:r>
            <a:endParaRPr lang="en-US" sz="2000" dirty="0"/>
          </a:p>
          <a:p>
            <a:pPr lvl="1"/>
            <a:r>
              <a:rPr lang="en-US" b="1" dirty="0"/>
              <a:t>Hours: 7:30 am to 4:00 p.m. HST, Monday-Friday (except holidays)</a:t>
            </a:r>
            <a:endParaRPr lang="en-US" dirty="0"/>
          </a:p>
          <a:p>
            <a:pPr lvl="1"/>
            <a:r>
              <a:rPr lang="en-US" dirty="0"/>
              <a:t>Phone: 1-866-648-3712</a:t>
            </a:r>
          </a:p>
          <a:p>
            <a:pPr lvl="1"/>
            <a:r>
              <a:rPr lang="en-US" dirty="0"/>
              <a:t>Fax: 1-877-231-7813</a:t>
            </a:r>
          </a:p>
          <a:p>
            <a:pPr lvl="1"/>
            <a:r>
              <a:rPr lang="en-US" dirty="0"/>
              <a:t>Email: </a:t>
            </a:r>
            <a:r>
              <a:rPr lang="en-US" dirty="0">
                <a:hlinkClick r:id="rId5"/>
              </a:rPr>
              <a:t>HSAPHelpDesk@air.org</a:t>
            </a:r>
            <a:endParaRPr lang="en-US" dirty="0"/>
          </a:p>
        </p:txBody>
      </p:sp>
      <p:sp>
        <p:nvSpPr>
          <p:cNvPr id="2" name="Title 1"/>
          <p:cNvSpPr>
            <a:spLocks noGrp="1"/>
          </p:cNvSpPr>
          <p:nvPr>
            <p:ph type="title"/>
          </p:nvPr>
        </p:nvSpPr>
        <p:spPr/>
        <p:txBody>
          <a:bodyPr>
            <a:normAutofit/>
          </a:bodyPr>
          <a:lstStyle/>
          <a:p>
            <a:r>
              <a:rPr lang="en-US" sz="5400" b="1" dirty="0" smtClean="0"/>
              <a:t>Thank You!</a:t>
            </a:r>
            <a:endParaRPr lang="en-US" sz="5400" b="1" dirty="0"/>
          </a:p>
        </p:txBody>
      </p:sp>
    </p:spTree>
    <p:extLst>
      <p:ext uri="{BB962C8B-B14F-4D97-AF65-F5344CB8AC3E}">
        <p14:creationId xmlns:p14="http://schemas.microsoft.com/office/powerpoint/2010/main" val="483536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ORS Interface: Welcome Page</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5</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499" y="2348341"/>
            <a:ext cx="8277726" cy="3147393"/>
          </a:xfrm>
          <a:prstGeom prst="rect">
            <a:avLst/>
          </a:prstGeom>
        </p:spPr>
      </p:pic>
      <p:sp>
        <p:nvSpPr>
          <p:cNvPr id="4" name="TextBox 3"/>
          <p:cNvSpPr txBox="1"/>
          <p:nvPr/>
        </p:nvSpPr>
        <p:spPr>
          <a:xfrm>
            <a:off x="2087312" y="5495735"/>
            <a:ext cx="6203248" cy="1200329"/>
          </a:xfrm>
          <a:prstGeom prst="rect">
            <a:avLst/>
          </a:prstGeom>
          <a:solidFill>
            <a:schemeClr val="bg1"/>
          </a:solidFill>
          <a:ln>
            <a:solidFill>
              <a:schemeClr val="tx1"/>
            </a:solidFill>
          </a:ln>
        </p:spPr>
        <p:txBody>
          <a:bodyPr wrap="square" rtlCol="0">
            <a:spAutoFit/>
          </a:bodyPr>
          <a:lstStyle/>
          <a:p>
            <a:r>
              <a:rPr lang="en-US" b="1" u="sng" dirty="0" smtClean="0">
                <a:ln w="0"/>
                <a:solidFill>
                  <a:srgbClr val="FF0000"/>
                </a:solidFill>
              </a:rPr>
              <a:t>CAUTION</a:t>
            </a:r>
            <a:r>
              <a:rPr lang="en-US" dirty="0" smtClean="0">
                <a:ln>
                  <a:solidFill>
                    <a:schemeClr val="tx1"/>
                  </a:solidFill>
                </a:ln>
              </a:rPr>
              <a:t>:  </a:t>
            </a:r>
            <a:r>
              <a:rPr lang="en-US" dirty="0" smtClean="0">
                <a:ln w="0"/>
              </a:rPr>
              <a:t>Any student information downloaded is confidential and must be kept in a secure location or shredded after use.</a:t>
            </a:r>
            <a:endParaRPr lang="en-US" dirty="0">
              <a:ln w="0"/>
            </a:endParaRPr>
          </a:p>
        </p:txBody>
      </p:sp>
    </p:spTree>
    <p:extLst>
      <p:ext uri="{BB962C8B-B14F-4D97-AF65-F5344CB8AC3E}">
        <p14:creationId xmlns:p14="http://schemas.microsoft.com/office/powerpoint/2010/main" val="204691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ORS Interface: Global Tools</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6</a:t>
            </a:fld>
            <a:endParaRPr lang="en-US" dirty="0"/>
          </a:p>
        </p:txBody>
      </p:sp>
      <p:pic>
        <p:nvPicPr>
          <p:cNvPr id="3076" name="Picture 4" descr="C:\Users\dcassiday\Downloads\screenshot-wa.reports.airast.org 2016-08-26 10-24-29.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8711" y="3189438"/>
            <a:ext cx="8966578" cy="487212"/>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2688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dirty="0" smtClean="0"/>
              <a:t>Home Page Dashboard</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7</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769" y="1933494"/>
            <a:ext cx="4325660" cy="3881017"/>
          </a:xfrm>
          <a:prstGeom prst="rect">
            <a:avLst/>
          </a:prstGeom>
        </p:spPr>
      </p:pic>
    </p:spTree>
    <p:extLst>
      <p:ext uri="{BB962C8B-B14F-4D97-AF65-F5344CB8AC3E}">
        <p14:creationId xmlns:p14="http://schemas.microsoft.com/office/powerpoint/2010/main" val="3162380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altLang="en-US" dirty="0" smtClean="0"/>
              <a:t>You </a:t>
            </a:r>
            <a:r>
              <a:rPr lang="en-US" altLang="en-US" dirty="0"/>
              <a:t>can select the test and administration for which you want to view score data</a:t>
            </a:r>
            <a:r>
              <a:rPr lang="en-US" altLang="en-US" dirty="0" smtClean="0"/>
              <a:t>.</a:t>
            </a:r>
          </a:p>
          <a:p>
            <a:endParaRPr lang="en-US" dirty="0"/>
          </a:p>
        </p:txBody>
      </p:sp>
      <p:sp>
        <p:nvSpPr>
          <p:cNvPr id="3" name="Title 2"/>
          <p:cNvSpPr>
            <a:spLocks noGrp="1"/>
          </p:cNvSpPr>
          <p:nvPr>
            <p:ph type="title"/>
          </p:nvPr>
        </p:nvSpPr>
        <p:spPr/>
        <p:txBody>
          <a:bodyPr/>
          <a:lstStyle/>
          <a:p>
            <a:r>
              <a:rPr lang="en-US" dirty="0" smtClean="0"/>
              <a:t>Home Page Dashboard: </a:t>
            </a:r>
            <a:br>
              <a:rPr lang="en-US" dirty="0" smtClean="0"/>
            </a:br>
            <a:r>
              <a:rPr lang="en-US" dirty="0" smtClean="0"/>
              <a:t>Select </a:t>
            </a:r>
            <a:r>
              <a:rPr lang="en-US" dirty="0"/>
              <a:t>Test and Administration</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8</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2092867" y="3183341"/>
            <a:ext cx="5164869" cy="1737360"/>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91052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 Page Dashboard: </a:t>
            </a:r>
            <a:br>
              <a:rPr lang="en-US" dirty="0"/>
            </a:br>
            <a:r>
              <a:rPr lang="en-US" dirty="0" smtClean="0"/>
              <a:t>Defining the Student Population</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9</a:t>
            </a:fld>
            <a:endParaRPr lang="en-US"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2138213895"/>
              </p:ext>
            </p:extLst>
          </p:nvPr>
        </p:nvGraphicFramePr>
        <p:xfrm>
          <a:off x="292735" y="2170430"/>
          <a:ext cx="8761179" cy="3594442"/>
        </p:xfrm>
        <a:graphic>
          <a:graphicData uri="http://schemas.openxmlformats.org/drawingml/2006/table">
            <a:tbl>
              <a:tblPr firstRow="1" bandRow="1">
                <a:tableStyleId>{5C22544A-7EE6-4342-B048-85BDC9FD1C3A}</a:tableStyleId>
              </a:tblPr>
              <a:tblGrid>
                <a:gridCol w="2782974"/>
                <a:gridCol w="3057812"/>
                <a:gridCol w="2920393"/>
              </a:tblGrid>
              <a:tr h="1166410">
                <a:tc>
                  <a:txBody>
                    <a:bodyPr/>
                    <a:lstStyle/>
                    <a:p>
                      <a:pPr algn="l"/>
                      <a:r>
                        <a:rPr lang="en-US" dirty="0" smtClean="0"/>
                        <a:t>Scores for students who were mine at the end of the selected administration</a:t>
                      </a:r>
                    </a:p>
                  </a:txBody>
                  <a:tcPr anchor="ctr"/>
                </a:tc>
                <a:tc>
                  <a:txBody>
                    <a:bodyPr/>
                    <a:lstStyle/>
                    <a:p>
                      <a:pPr algn="l"/>
                      <a:r>
                        <a:rPr lang="en-US" dirty="0" smtClean="0"/>
                        <a:t>Scores for my current students</a:t>
                      </a:r>
                    </a:p>
                    <a:p>
                      <a:pPr algn="l"/>
                      <a:endParaRPr lang="en-US" dirty="0" smtClean="0"/>
                    </a:p>
                    <a:p>
                      <a:pPr algn="l"/>
                      <a:endParaRPr lang="en-US" dirty="0"/>
                    </a:p>
                  </a:txBody>
                  <a:tcPr anchor="ctr"/>
                </a:tc>
                <a:tc>
                  <a:txBody>
                    <a:bodyPr/>
                    <a:lstStyle/>
                    <a:p>
                      <a:pPr algn="l"/>
                      <a:r>
                        <a:rPr lang="en-US" dirty="0" smtClean="0"/>
                        <a:t>Scores for students who were mine when they tested during the selected administration</a:t>
                      </a:r>
                      <a:endParaRPr lang="en-US" dirty="0"/>
                    </a:p>
                  </a:txBody>
                  <a:tcPr anchor="ctr"/>
                </a:tc>
              </a:tr>
              <a:tr h="2405722">
                <a:tc>
                  <a:txBody>
                    <a:bodyPr/>
                    <a:lstStyle/>
                    <a:p>
                      <a:pPr algn="l"/>
                      <a:r>
                        <a:rPr lang="en-US" sz="1600" dirty="0" smtClean="0"/>
                        <a:t>Allows you to see score data for those students who tested in the selected test and administration and remained associated with your roster, school, or complex</a:t>
                      </a:r>
                      <a:r>
                        <a:rPr lang="en-US" sz="1600" baseline="0" dirty="0" smtClean="0"/>
                        <a:t> area</a:t>
                      </a:r>
                      <a:r>
                        <a:rPr lang="en-US" sz="1600" dirty="0" smtClean="0"/>
                        <a:t> through the end of the administration.</a:t>
                      </a:r>
                      <a:endParaRPr lang="en-US" sz="1600" dirty="0"/>
                    </a:p>
                  </a:txBody>
                  <a:tcPr/>
                </a:tc>
                <a:tc>
                  <a:txBody>
                    <a:bodyPr/>
                    <a:lstStyle/>
                    <a:p>
                      <a:pPr algn="l"/>
                      <a:r>
                        <a:rPr lang="en-US" sz="1600" dirty="0" smtClean="0"/>
                        <a:t>Allows you to view score data for students assigned to your current rosters, even if they were previously enrolled in a different school.</a:t>
                      </a:r>
                      <a:endParaRPr lang="en-US" sz="1600" dirty="0"/>
                    </a:p>
                  </a:txBody>
                  <a:tcPr/>
                </a:tc>
                <a:tc>
                  <a:txBody>
                    <a:bodyPr/>
                    <a:lstStyle/>
                    <a:p>
                      <a:pPr algn="l"/>
                      <a:r>
                        <a:rPr lang="en-US" sz="1600" dirty="0" smtClean="0"/>
                        <a:t>Allows you to see score data for those students who were associated with your roster, school, or complex</a:t>
                      </a:r>
                      <a:r>
                        <a:rPr lang="en-US" sz="1600" baseline="0" dirty="0" smtClean="0"/>
                        <a:t> area</a:t>
                      </a:r>
                      <a:r>
                        <a:rPr lang="en-US" sz="1600" dirty="0" smtClean="0"/>
                        <a:t> when they were tested in the selected test and administration</a:t>
                      </a:r>
                      <a:endParaRPr lang="en-US" sz="1600" dirty="0"/>
                    </a:p>
                  </a:txBody>
                  <a:tcPr/>
                </a:tc>
              </a:tr>
            </a:tbl>
          </a:graphicData>
        </a:graphic>
      </p:graphicFrame>
    </p:spTree>
    <p:extLst>
      <p:ext uri="{BB962C8B-B14F-4D97-AF65-F5344CB8AC3E}">
        <p14:creationId xmlns:p14="http://schemas.microsoft.com/office/powerpoint/2010/main" val="2731099221"/>
      </p:ext>
    </p:extLst>
  </p:cSld>
  <p:clrMapOvr>
    <a:masterClrMapping/>
  </p:clrMapOvr>
  <p:timing>
    <p:tnLst>
      <p:par>
        <p:cTn id="1" dur="indefinite" restart="never" nodeType="tmRoot"/>
      </p:par>
    </p:tnLst>
  </p:timing>
</p:sld>
</file>

<file path=ppt/theme/theme1.xml><?xml version="1.0" encoding="utf-8"?>
<a:theme xmlns:a="http://schemas.openxmlformats.org/drawingml/2006/main" name="AIR_PowerPoint_Template_082814">
  <a:themeElements>
    <a:clrScheme name="Delta Cost">
      <a:dk1>
        <a:sysClr val="windowText" lastClr="000000"/>
      </a:dk1>
      <a:lt1>
        <a:sysClr val="window" lastClr="FFFFFF"/>
      </a:lt1>
      <a:dk2>
        <a:srgbClr val="2F68A4"/>
      </a:dk2>
      <a:lt2>
        <a:srgbClr val="E9E9E9"/>
      </a:lt2>
      <a:accent1>
        <a:srgbClr val="2668A4"/>
      </a:accent1>
      <a:accent2>
        <a:srgbClr val="6EA256"/>
      </a:accent2>
      <a:accent3>
        <a:srgbClr val="C0504D"/>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tact">
  <a:themeElements>
    <a:clrScheme name="AIR Corporate">
      <a:dk1>
        <a:srgbClr val="000000"/>
      </a:dk1>
      <a:lt1>
        <a:srgbClr val="FFFFFF"/>
      </a:lt1>
      <a:dk2>
        <a:srgbClr val="4E76A0"/>
      </a:dk2>
      <a:lt2>
        <a:srgbClr val="FFFFFF"/>
      </a:lt2>
      <a:accent1>
        <a:srgbClr val="005295"/>
      </a:accent1>
      <a:accent2>
        <a:srgbClr val="439539"/>
      </a:accent2>
      <a:accent3>
        <a:srgbClr val="D06F1A"/>
      </a:accent3>
      <a:accent4>
        <a:srgbClr val="711471"/>
      </a:accent4>
      <a:accent5>
        <a:srgbClr val="B9C7D4"/>
      </a:accent5>
      <a:accent6>
        <a:srgbClr val="EEB111"/>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_dlc_DocId xmlns="1709d302-aa1c-49f7-a43d-f13e34b813dc">MA5PA5REYDV2-3118-552</_dlc_DocId>
    <_dlc_DocIdUrl xmlns="1709d302-aa1c-49f7-a43d-f13e34b813dc">
      <Url>http://airportal.air.org/Services/PAC/_layouts/DocIdRedir.aspx?ID=MA5PA5REYDV2-3118-552</Url>
      <Description>MA5PA5REYDV2-3118-552</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F2EE08176DAB5419159A53B04F1A034" ma:contentTypeVersion="1" ma:contentTypeDescription="Create a new document." ma:contentTypeScope="" ma:versionID="e74ae2a5cd93706713bce4b951a7a511">
  <xsd:schema xmlns:xsd="http://www.w3.org/2001/XMLSchema" xmlns:xs="http://www.w3.org/2001/XMLSchema" xmlns:p="http://schemas.microsoft.com/office/2006/metadata/properties" xmlns:ns2="1709d302-aa1c-49f7-a43d-f13e34b813dc" targetNamespace="http://schemas.microsoft.com/office/2006/metadata/properties" ma:root="true" ma:fieldsID="b31fc690162b37b38626eacceca81252" ns2:_="">
    <xsd:import namespace="1709d302-aa1c-49f7-a43d-f13e34b813dc"/>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09d302-aa1c-49f7-a43d-f13e34b813d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09652C8-D67B-4FF3-B7BB-E3551F138D5B}">
  <ds:schemaRefs>
    <ds:schemaRef ds:uri="http://schemas.microsoft.com/sharepoint/v3/contenttype/forms"/>
  </ds:schemaRefs>
</ds:datastoreItem>
</file>

<file path=customXml/itemProps2.xml><?xml version="1.0" encoding="utf-8"?>
<ds:datastoreItem xmlns:ds="http://schemas.openxmlformats.org/officeDocument/2006/customXml" ds:itemID="{B078DE03-1B1E-4BB3-BFB8-1FE8E8D90566}">
  <ds:schemaRefs>
    <ds:schemaRef ds:uri="http://purl.org/dc/elements/1.1/"/>
    <ds:schemaRef ds:uri="http://www.w3.org/XML/1998/namespace"/>
    <ds:schemaRef ds:uri="http://purl.org/dc/dcmitype/"/>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1709d302-aa1c-49f7-a43d-f13e34b813dc"/>
  </ds:schemaRefs>
</ds:datastoreItem>
</file>

<file path=customXml/itemProps3.xml><?xml version="1.0" encoding="utf-8"?>
<ds:datastoreItem xmlns:ds="http://schemas.openxmlformats.org/officeDocument/2006/customXml" ds:itemID="{6BA84EF7-BFA5-4ED2-B422-3B059D229A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09d302-aa1c-49f7-a43d-f13e34b813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63449C0-E7ED-4ECE-B560-D08B784919E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AIR_PowerPoint_Template_082814</Template>
  <TotalTime>28585</TotalTime>
  <Words>5732</Words>
  <Application>Microsoft Office PowerPoint</Application>
  <PresentationFormat>On-screen Show (4:3)</PresentationFormat>
  <Paragraphs>436</Paragraphs>
  <Slides>46</Slides>
  <Notes>46</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46</vt:i4>
      </vt:variant>
    </vt:vector>
  </HeadingPairs>
  <TitlesOfParts>
    <vt:vector size="60" baseType="lpstr">
      <vt:lpstr>ＭＳ Ｐゴシック</vt:lpstr>
      <vt:lpstr>Arial</vt:lpstr>
      <vt:lpstr>Arial Narrow</vt:lpstr>
      <vt:lpstr>Calibri</vt:lpstr>
      <vt:lpstr>Courier New</vt:lpstr>
      <vt:lpstr>Franklin Gothic Book</vt:lpstr>
      <vt:lpstr>Franklin Gothic Demi</vt:lpstr>
      <vt:lpstr>FranklinGothic</vt:lpstr>
      <vt:lpstr>ITC Franklin Gothic Std Bk Cd</vt:lpstr>
      <vt:lpstr>Wingdings</vt:lpstr>
      <vt:lpstr>AIR_PowerPoint_Template_082814</vt:lpstr>
      <vt:lpstr>Divider Master</vt:lpstr>
      <vt:lpstr>Basic</vt:lpstr>
      <vt:lpstr>Contact</vt:lpstr>
      <vt:lpstr>Online Reporting System (ORS)</vt:lpstr>
      <vt:lpstr>Objectives</vt:lpstr>
      <vt:lpstr>Purpose of the ORS</vt:lpstr>
      <vt:lpstr>Logging in to ORS</vt:lpstr>
      <vt:lpstr>ORS Interface: Welcome Page</vt:lpstr>
      <vt:lpstr>ORS Interface: Global Tools</vt:lpstr>
      <vt:lpstr>Home Page Dashboard</vt:lpstr>
      <vt:lpstr>Home Page Dashboard:  Select Test and Administration</vt:lpstr>
      <vt:lpstr>Home Page Dashboard:  Defining the Student Population</vt:lpstr>
      <vt:lpstr>Home Page Dashboard:  Defining the Student Population</vt:lpstr>
      <vt:lpstr>Home Page Dashboard:  Defining the Student Population</vt:lpstr>
      <vt:lpstr>Home Page Dashboard:  Defining the Student Population</vt:lpstr>
      <vt:lpstr>Home Page Dashboard:  Defining the Student Population</vt:lpstr>
      <vt:lpstr>Home Page Dashboard:  Defining the Student Population</vt:lpstr>
      <vt:lpstr>Home Page Dashboard:  Report Tables</vt:lpstr>
      <vt:lpstr>Subject Detail Report</vt:lpstr>
      <vt:lpstr>Subject Detail Report</vt:lpstr>
      <vt:lpstr>Score Report Navigation:  General Approach</vt:lpstr>
      <vt:lpstr>Score Report Navigation:  General Approach</vt:lpstr>
      <vt:lpstr>Score Report Navigation:  General Approach</vt:lpstr>
      <vt:lpstr>Student Listing Report</vt:lpstr>
      <vt:lpstr>Student Listing Report: Printing</vt:lpstr>
      <vt:lpstr>Individual Student Report</vt:lpstr>
      <vt:lpstr>Individual Student Report: Printing</vt:lpstr>
      <vt:lpstr>Claim Detail Report</vt:lpstr>
      <vt:lpstr>Target Detail Report</vt:lpstr>
      <vt:lpstr>Target Legend: Performance Relative to the Test as a Whole</vt:lpstr>
      <vt:lpstr>Target Legend: Performance Relative to Proficiency</vt:lpstr>
      <vt:lpstr>Reporting by Block: Interim Assessment Blocks (IAB)</vt:lpstr>
      <vt:lpstr>Trend Reports</vt:lpstr>
      <vt:lpstr>Trend Report Features</vt:lpstr>
      <vt:lpstr>Reports &amp; Files</vt:lpstr>
      <vt:lpstr>Test Management Center:  Summary Statistics</vt:lpstr>
      <vt:lpstr>Test Management Center:  Retrieve Student Results</vt:lpstr>
      <vt:lpstr>Search Students</vt:lpstr>
      <vt:lpstr>Search Students</vt:lpstr>
      <vt:lpstr>View/Edit Rosters</vt:lpstr>
      <vt:lpstr>View/Edit Rosters</vt:lpstr>
      <vt:lpstr>View/Edit Rosters</vt:lpstr>
      <vt:lpstr>View/Edit Rosters</vt:lpstr>
      <vt:lpstr>View/Edit Rosters</vt:lpstr>
      <vt:lpstr>Add Roster</vt:lpstr>
      <vt:lpstr>Add Roster</vt:lpstr>
      <vt:lpstr>Add Roster</vt:lpstr>
      <vt:lpstr>Things to Remember</vt:lpstr>
      <vt:lpstr>Thank You!</vt:lpstr>
    </vt:vector>
  </TitlesOfParts>
  <Company>American Institutes for Research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Using This Template</dc:title>
  <dc:creator>Kim, Eugenia</dc:creator>
  <cp:lastModifiedBy>Pualoa, Kelsie</cp:lastModifiedBy>
  <cp:revision>439</cp:revision>
  <cp:lastPrinted>2016-11-29T20:33:01Z</cp:lastPrinted>
  <dcterms:created xsi:type="dcterms:W3CDTF">2014-09-09T13:36:57Z</dcterms:created>
  <dcterms:modified xsi:type="dcterms:W3CDTF">2016-12-14T22:10:35Z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0x0101000F2EE08176DAB5419159A53B04F1A034</vt:lpwstr>
  </property>
  <property fmtid="{D5CDD505-2E9C-101B-9397-08002B2CF9AE}" pid="3" name="_dlc_DocIdItemGuid">
    <vt:lpwstr>9f5ec91c-ac61-4136-9f4b-048bd79deeac</vt:lpwstr>
  </property>
</Properties>
</file>