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21"/>
  </p:notesMasterIdLst>
  <p:handoutMasterIdLst>
    <p:handoutMasterId r:id="rId22"/>
  </p:handoutMasterIdLst>
  <p:sldIdLst>
    <p:sldId id="294" r:id="rId5"/>
    <p:sldId id="406" r:id="rId6"/>
    <p:sldId id="411" r:id="rId7"/>
    <p:sldId id="639" r:id="rId8"/>
    <p:sldId id="419" r:id="rId9"/>
    <p:sldId id="425" r:id="rId10"/>
    <p:sldId id="410" r:id="rId11"/>
    <p:sldId id="424" r:id="rId12"/>
    <p:sldId id="409" r:id="rId13"/>
    <p:sldId id="416" r:id="rId14"/>
    <p:sldId id="271" r:id="rId15"/>
    <p:sldId id="637" r:id="rId16"/>
    <p:sldId id="638" r:id="rId17"/>
    <p:sldId id="630" r:id="rId18"/>
    <p:sldId id="632" r:id="rId19"/>
    <p:sldId id="389" r:id="rId20"/>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428DD1E-F95D-43EE-BC8A-9EFB5FC6BB86}">
          <p14:sldIdLst>
            <p14:sldId id="294"/>
          </p14:sldIdLst>
        </p14:section>
        <p14:section name="Objectives" id="{2E027846-B7F4-41D9-9A3A-FF805F87766D}">
          <p14:sldIdLst>
            <p14:sldId id="406"/>
          </p14:sldIdLst>
        </p14:section>
        <p14:section name="Navigate the Dashboard" id="{B8B406FC-BEB4-4866-B067-1AAF9907A2DF}">
          <p14:sldIdLst>
            <p14:sldId id="411"/>
            <p14:sldId id="639"/>
          </p14:sldIdLst>
        </p14:section>
        <p14:section name="State Users' Dashboard Selector" id="{6EB80044-8ACA-4BB9-9B41-0CE8E58FEDA0}">
          <p14:sldIdLst>
            <p14:sldId id="419"/>
          </p14:sldIdLst>
        </p14:section>
        <p14:section name="Performance on Tests Page" id="{4FF75169-7609-4E9D-A657-FD86AA2057A5}">
          <p14:sldIdLst>
            <p14:sldId id="425"/>
            <p14:sldId id="410"/>
            <p14:sldId id="424"/>
            <p14:sldId id="409"/>
            <p14:sldId id="416"/>
          </p14:sldIdLst>
        </p14:section>
        <p14:section name="My Students' Performance on Test Report" id="{8C86820E-6541-45BE-8786-9F65F1CFA08F}">
          <p14:sldIdLst>
            <p14:sldId id="271"/>
            <p14:sldId id="637"/>
            <p14:sldId id="638"/>
            <p14:sldId id="630"/>
          </p14:sldIdLst>
        </p14:section>
        <p14:section name="Other Modules in the Series" id="{FBD68BE2-9D98-4B58-B7BC-BC466CD29315}">
          <p14:sldIdLst>
            <p14:sldId id="632"/>
            <p14:sldId id="38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Mills, Monica" initials="MM" lastIdx="25" clrIdx="8">
    <p:extLst>
      <p:ext uri="{19B8F6BF-5375-455C-9EA6-DF929625EA0E}">
        <p15:presenceInfo xmlns:p15="http://schemas.microsoft.com/office/powerpoint/2012/main" userId="S::mmills@air.org::c45eef33-598a-4d4e-81ae-afc889ac12d7" providerId="AD"/>
      </p:ext>
    </p:extLst>
  </p:cmAuthor>
  <p:cmAuthor id="10" name="Kim, Eugenia" initials="KE" lastIdx="12" clrIdx="9">
    <p:extLst>
      <p:ext uri="{19B8F6BF-5375-455C-9EA6-DF929625EA0E}">
        <p15:presenceInfo xmlns:p15="http://schemas.microsoft.com/office/powerpoint/2012/main" userId="S::eukim@air.org::b5afa1b2-ade4-4caf-a236-f0d414c074ef" providerId="AD"/>
      </p:ext>
    </p:extLst>
  </p:cmAuthor>
  <p:cmAuthor id="11" name="Mills, Monica" initials="MM [2]" lastIdx="10" clrIdx="10">
    <p:extLst>
      <p:ext uri="{19B8F6BF-5375-455C-9EA6-DF929625EA0E}">
        <p15:presenceInfo xmlns:p15="http://schemas.microsoft.com/office/powerpoint/2012/main" userId="Mills, Monica" providerId="None"/>
      </p:ext>
    </p:extLst>
  </p:cmAuthor>
  <p:cmAuthor id="12" name="Kathleen Hughes" initials="KH" lastIdx="20" clrIdx="11">
    <p:extLst>
      <p:ext uri="{19B8F6BF-5375-455C-9EA6-DF929625EA0E}">
        <p15:presenceInfo xmlns:p15="http://schemas.microsoft.com/office/powerpoint/2012/main" userId="S-1-5-21-1949779832-2519084937-1351169659-45568" providerId="AD"/>
      </p:ext>
    </p:extLst>
  </p:cmAuthor>
  <p:cmAuthor id="13" name="Pualoa, Kelsie" initials="PK" lastIdx="11" clrIdx="12">
    <p:extLst>
      <p:ext uri="{19B8F6BF-5375-455C-9EA6-DF929625EA0E}">
        <p15:presenceInfo xmlns:p15="http://schemas.microsoft.com/office/powerpoint/2012/main" userId="S::20268423@k12.hi.us::30d7a369-5fbb-41ab-a061-1ba001a6bae4" providerId="AD"/>
      </p:ext>
    </p:extLst>
  </p:cmAuthor>
  <p:cmAuthor id="14" name="Morada, Dianne" initials="MD" lastIdx="23" clrIdx="13">
    <p:extLst>
      <p:ext uri="{19B8F6BF-5375-455C-9EA6-DF929625EA0E}">
        <p15:presenceInfo xmlns:p15="http://schemas.microsoft.com/office/powerpoint/2012/main" userId="S::20167605@k12.hi.us::dde3c573-5f62-4993-9176-83a29b40d9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FFFFFF"/>
    <a:srgbClr val="FBFBFB"/>
    <a:srgbClr val="2C9ED9"/>
    <a:srgbClr val="EFEFEF"/>
    <a:srgbClr val="C6E7F7"/>
    <a:srgbClr val="26ABE1"/>
    <a:srgbClr val="319EFF"/>
    <a:srgbClr val="B9BBBE"/>
    <a:srgbClr val="A8C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6EE53E-CF62-FA8D-0C9E-05E32B42D620}" v="6" dt="2021-09-16T19:00:01.186"/>
    <p1510:client id="{7F54A82A-5769-B1A7-8E3B-8AB9F806DA81}" v="1" dt="2021-09-20T19:28:10.523"/>
    <p1510:client id="{5AB8F02A-8EA7-0183-0532-2C8D4A1982EA}" v="16" dt="2021-09-16T18:49:29.626"/>
    <p1510:client id="{B4E2BFD3-D9A7-B8B1-D734-EB34DF54B893}" v="12" dt="2021-09-07T21:00:47.325"/>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2" autoAdjust="0"/>
    <p:restoredTop sz="71329" autoAdjust="0"/>
  </p:normalViewPr>
  <p:slideViewPr>
    <p:cSldViewPr snapToGrid="0">
      <p:cViewPr varScale="1">
        <p:scale>
          <a:sx n="83" d="100"/>
          <a:sy n="83" d="100"/>
        </p:scale>
        <p:origin x="1008" y="60"/>
      </p:cViewPr>
      <p:guideLst>
        <p:guide orient="horz" pos="384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Welcome to the first training module in the Centralized Reporting System series: How to Navigate the Dashboard and Access Your Summative Results. This module is designed to teach you the basics of how to access your summative results and get you well on your way to using the advanced functions of the system. </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For complex area-level users, the Filters panel includes a complex option so that the complex area-level user can select an individual school. This allows the complex area user to view results by each complex in the complex area instead of seeing aggregate results for the whole complex area.</a:t>
            </a:r>
          </a:p>
          <a:p>
            <a:r>
              <a:rPr lang="en-US" sz="1200" kern="1200" dirty="0">
                <a:solidFill>
                  <a:schemeClr val="tx1"/>
                </a:solidFill>
                <a:effectLst/>
                <a:latin typeface="Calibri"/>
                <a:ea typeface="+mn-ea"/>
                <a:cs typeface="+mn-cs"/>
              </a:rPr>
              <a:t>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1862245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My Studentsʻ Performance on Test page, complex users and teachers see two tabs on the navigation bar: Performance by Roster and Performance by Student. You can toggle between the tabs to change the data from a list of rosters to a list of students. </a:t>
            </a:r>
          </a:p>
          <a:p>
            <a:endParaRPr lang="en-US" dirty="0"/>
          </a:p>
          <a:p>
            <a:r>
              <a:rPr lang="en-US"/>
              <a:t>Here is a teacher’s Performance on Test page for the Summative English Language Arts Grade 7 assessment.  </a:t>
            </a:r>
          </a:p>
          <a:p>
            <a:endParaRPr lang="en-US" dirty="0"/>
          </a:p>
          <a:p>
            <a:r>
              <a:rPr lang="en-US"/>
              <a:t>1. Performance by Roster on the</a:t>
            </a:r>
            <a:r>
              <a:rPr lang="en-US" sz="1200" kern="1200">
                <a:solidFill>
                  <a:schemeClr val="tx1"/>
                </a:solidFill>
                <a:effectLst/>
                <a:latin typeface="Calibri"/>
                <a:ea typeface="+mn-ea"/>
                <a:cs typeface="+mn-cs"/>
              </a:rPr>
              <a:t> My Students’ Performance on Test lists the </a:t>
            </a:r>
            <a:r>
              <a:rPr lang="en-US"/>
              <a:t>teacherʻs class</a:t>
            </a:r>
            <a:r>
              <a:rPr lang="en-US" sz="1200" kern="1200">
                <a:solidFill>
                  <a:schemeClr val="tx1"/>
                </a:solidFill>
                <a:effectLst/>
                <a:latin typeface="Calibri"/>
                <a:ea typeface="+mn-ea"/>
                <a:cs typeface="+mn-cs"/>
              </a:rPr>
              <a:t> rosters in the left column</a:t>
            </a:r>
            <a:r>
              <a:rPr lang="en-US"/>
              <a:t> and their performance with aggregate results for other students in your complex, complex area, and state. This data displays at the top of the table.</a:t>
            </a:r>
            <a:endParaRPr lang="en-US" dirty="0"/>
          </a:p>
          <a:p>
            <a:endParaRPr lang="en-US" dirty="0"/>
          </a:p>
          <a:p>
            <a:r>
              <a:rPr lang="en-US"/>
              <a:t>2. </a:t>
            </a:r>
            <a:r>
              <a:rPr lang="en-US" sz="1200" kern="1200">
                <a:solidFill>
                  <a:schemeClr val="tx1"/>
                </a:solidFill>
                <a:effectLst/>
                <a:latin typeface="Calibri"/>
                <a:ea typeface="+mn-ea"/>
                <a:cs typeface="+mn-cs"/>
              </a:rPr>
              <a:t>The accordion chart includes expandable sections to display each reporting category.</a:t>
            </a:r>
            <a:r>
              <a:rPr lang="en-US"/>
              <a:t> </a:t>
            </a:r>
            <a:r>
              <a:rPr lang="en-US" sz="1200" kern="1200">
                <a:solidFill>
                  <a:schemeClr val="tx1"/>
                </a:solidFill>
                <a:effectLst/>
                <a:latin typeface="Calibri"/>
                <a:ea typeface="+mn-ea"/>
                <a:cs typeface="+mn-cs"/>
              </a:rPr>
              <a:t>This Summative ELA Grade 7 test includes four reporting categories. They are Listening in green, Reading in tan, Research and Inquiry in purple, and Writing in blue.</a:t>
            </a:r>
            <a:r>
              <a:rPr lang="en-US"/>
              <a:t> </a:t>
            </a:r>
            <a:endParaRPr lang="en-US" sz="1200" kern="1200">
              <a:solidFill>
                <a:schemeClr val="tx1"/>
              </a:solidFill>
              <a:effectLst/>
              <a:latin typeface="Calibri"/>
              <a:cs typeface="Calibri"/>
            </a:endParaRPr>
          </a:p>
          <a:p>
            <a:endParaRPr lang="en-US" sz="1200" kern="1200" dirty="0">
              <a:solidFill>
                <a:schemeClr val="tx1"/>
              </a:solidFill>
              <a:effectLst/>
              <a:latin typeface="Calibri"/>
              <a:ea typeface="+mn-ea"/>
              <a:cs typeface="+mn-cs"/>
            </a:endParaRPr>
          </a:p>
          <a:p>
            <a:r>
              <a:rPr lang="en-US"/>
              <a:t>3. The</a:t>
            </a:r>
            <a:r>
              <a:rPr lang="en-US" sz="1200" kern="1200">
                <a:solidFill>
                  <a:schemeClr val="tx1"/>
                </a:solidFill>
                <a:effectLst/>
                <a:latin typeface="Calibri"/>
                <a:ea typeface="+mn-ea"/>
                <a:cs typeface="+mn-cs"/>
              </a:rPr>
              <a:t> Performance by Student page allows you to compare your students’ performance with aggregate results for other students in your complex, complex area, and state. This data displays at the top of the table.</a:t>
            </a:r>
            <a:endParaRPr lang="en-US" sz="1200" kern="1200">
              <a:solidFill>
                <a:schemeClr val="tx1"/>
              </a:solidFill>
              <a:effectLst/>
              <a:latin typeface="Calibri"/>
              <a:cs typeface="Calibri"/>
            </a:endParaRPr>
          </a:p>
          <a:p>
            <a:endParaRPr lang="en-US" sz="1200" kern="1200" dirty="0">
              <a:solidFill>
                <a:schemeClr val="tx1"/>
              </a:solidFill>
              <a:effectLst/>
              <a:latin typeface="Calibri"/>
              <a:ea typeface="+mn-ea"/>
              <a:cs typeface="+mn-cs"/>
            </a:endParaRPr>
          </a:p>
          <a:p>
            <a:pPr algn="just"/>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3E74B3D-E965-438A-AF61-57AD2E6CD9BE}" type="slidenum">
              <a:rPr lang="en-US" smtClean="0"/>
              <a:t>11</a:t>
            </a:fld>
            <a:endParaRPr lang="en-US"/>
          </a:p>
        </p:txBody>
      </p:sp>
    </p:spTree>
    <p:extLst>
      <p:ext uri="{BB962C8B-B14F-4D97-AF65-F5344CB8AC3E}">
        <p14:creationId xmlns:p14="http://schemas.microsoft.com/office/powerpoint/2010/main" val="3543563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The performance measures used to report your data depend on your state or complex and the type of assessments administered. Typical measures include scale score and performance level. </a:t>
            </a:r>
          </a:p>
          <a:p>
            <a:endParaRPr lang="en-US" sz="1200" kern="1200" dirty="0">
              <a:solidFill>
                <a:schemeClr val="tx1"/>
              </a:solidFill>
              <a:effectLst/>
              <a:latin typeface="Calibri"/>
              <a:ea typeface="+mn-ea"/>
              <a:cs typeface="+mn-cs"/>
            </a:endParaRPr>
          </a:p>
          <a:p>
            <a:pPr marL="228600" indent="-228600">
              <a:buAutoNum type="arabicPeriod"/>
            </a:pPr>
            <a:r>
              <a:rPr lang="en-US" sz="1200" kern="1200" dirty="0">
                <a:solidFill>
                  <a:schemeClr val="tx1"/>
                </a:solidFill>
                <a:effectLst/>
                <a:latin typeface="Calibri"/>
                <a:ea typeface="+mn-ea"/>
                <a:cs typeface="+mn-cs"/>
              </a:rPr>
              <a:t>Average scale scores and performance distribution bars are shown here for the Summative ELA test for Grade 3. </a:t>
            </a:r>
          </a:p>
          <a:p>
            <a:pPr marL="228600" indent="-228600">
              <a:buAutoNum type="arabicPeriod"/>
            </a:pPr>
            <a:r>
              <a:rPr lang="en-US" sz="1200" kern="1200" dirty="0">
                <a:solidFill>
                  <a:schemeClr val="tx1"/>
                </a:solidFill>
                <a:effectLst/>
                <a:latin typeface="Calibri"/>
                <a:ea typeface="+mn-ea"/>
                <a:cs typeface="+mn-cs"/>
              </a:rPr>
              <a:t>Score data can be displayed as scale scores or raw scores, like the score on this Grade 5 Checkpoint Math test. 1/6 is a raw score expressed as a fraction. Clicking the information buttons displays more information about the measures being displayed.</a:t>
            </a:r>
          </a:p>
          <a:p>
            <a:r>
              <a:rPr lang="en-US" sz="1200" kern="1200" dirty="0">
                <a:solidFill>
                  <a:schemeClr val="tx1"/>
                </a:solidFill>
                <a:effectLst/>
                <a:latin typeface="Calibri"/>
                <a:ea typeface="+mn-ea"/>
                <a:cs typeface="+mn-cs"/>
              </a:rPr>
              <a:t> </a:t>
            </a:r>
          </a:p>
          <a:p>
            <a:endParaRPr lang="en-US" sz="1200" kern="1200" dirty="0">
              <a:solidFill>
                <a:schemeClr val="tx1"/>
              </a:solidFill>
              <a:effectLst/>
              <a:latin typeface="Calibri"/>
              <a:ea typeface="+mn-ea"/>
              <a:cs typeface="+mn-cs"/>
            </a:endParaRPr>
          </a:p>
          <a:p>
            <a:pPr algn="just"/>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3E74B3D-E965-438A-AF61-57AD2E6CD9BE}"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4033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You can sort your results by performance measure whenever you see a set of sorting arrows in the column header.</a:t>
            </a:r>
          </a:p>
          <a:p>
            <a:r>
              <a:rPr lang="en-US" sz="1200" kern="1200" dirty="0">
                <a:solidFill>
                  <a:schemeClr val="tx1"/>
                </a:solidFill>
                <a:effectLst/>
                <a:latin typeface="Calibri"/>
                <a:ea typeface="+mn-ea"/>
                <a:cs typeface="+mn-cs"/>
              </a:rPr>
              <a:t> </a:t>
            </a:r>
          </a:p>
          <a:p>
            <a:pPr algn="just" defTabSz="93323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3E74B3D-E965-438A-AF61-57AD2E6CD9BE}"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38693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sz="1200" kern="1200" dirty="0">
                <a:solidFill>
                  <a:schemeClr val="tx1"/>
                </a:solidFill>
                <a:effectLst/>
                <a:latin typeface="Calibri"/>
                <a:ea typeface="+mn-ea"/>
                <a:cs typeface="+mn-cs"/>
              </a:rPr>
              <a:t>In this example, we expanded the reporting categories to see the scores for Communicating Reason and the Problem Solving and Modeling &amp; Data Analysis. The table displays the Average Scale Score for the State, Complex Area, Complex, and School along with the average scale scores for each roster. </a:t>
            </a:r>
            <a:endParaRPr lang="en-US" dirty="0"/>
          </a:p>
          <a:p>
            <a:pPr defTabSz="952429">
              <a:spcBef>
                <a:spcPct val="30000"/>
              </a:spcBef>
              <a:spcAft>
                <a:spcPct val="0"/>
              </a:spcAft>
              <a:defRPr/>
            </a:pPr>
            <a:endParaRPr lang="en-US" dirty="0"/>
          </a:p>
          <a:p>
            <a:pPr defTabSz="952429">
              <a:spcBef>
                <a:spcPct val="30000"/>
              </a:spcBef>
              <a:spcAft>
                <a:spcPct val="0"/>
              </a:spcAft>
              <a:defRPr/>
            </a:pPr>
            <a:r>
              <a:rPr lang="en-US" dirty="0"/>
              <a:t>1. The average scale score in each reporting category helps you understand how students performed on the different areas of the selected tests.</a:t>
            </a:r>
            <a:endParaRPr lang="en-US" dirty="0">
              <a:cs typeface="Calibri"/>
            </a:endParaRPr>
          </a:p>
          <a:p>
            <a:pPr defTabSz="952429">
              <a:spcBef>
                <a:spcPct val="30000"/>
              </a:spcBef>
              <a:spcAft>
                <a:spcPct val="0"/>
              </a:spcAft>
              <a:defRPr/>
            </a:pPr>
            <a:r>
              <a:rPr lang="en-US" dirty="0"/>
              <a:t>2. </a:t>
            </a:r>
            <a:r>
              <a:rPr lang="en-US" sz="1200" kern="1200" dirty="0">
                <a:solidFill>
                  <a:schemeClr val="tx1"/>
                </a:solidFill>
                <a:effectLst/>
                <a:latin typeface="Calibri"/>
                <a:ea typeface="+mn-ea"/>
                <a:cs typeface="+mn-cs"/>
              </a:rPr>
              <a:t>The information button displays more detail about the measures reported.</a:t>
            </a:r>
            <a:r>
              <a:rPr lang="en-US" dirty="0"/>
              <a:t> </a:t>
            </a:r>
            <a:endParaRPr lang="en-US" dirty="0">
              <a:cs typeface="Calibri"/>
            </a:endParaRPr>
          </a:p>
          <a:p>
            <a:pPr defTabSz="952429">
              <a:spcBef>
                <a:spcPct val="30000"/>
              </a:spcBef>
              <a:spcAft>
                <a:spcPct val="0"/>
              </a:spcAft>
              <a:defRPr/>
            </a:pPr>
            <a:endParaRPr lang="en-US" dirty="0">
              <a:cs typeface="Calibri"/>
            </a:endParaRPr>
          </a:p>
          <a:p>
            <a:pPr defTabSz="952429" eaLnBrk="0" fontAlgn="base" hangingPunct="0">
              <a:spcBef>
                <a:spcPct val="30000"/>
              </a:spcBef>
              <a:spcAft>
                <a:spcPct val="0"/>
              </a:spcAft>
              <a:defRPr/>
            </a:pPr>
            <a:endParaRPr lang="en-US" altLang="en-US" sz="1200" b="0" kern="1200" dirty="0">
              <a:solidFill>
                <a:schemeClr val="tx1"/>
              </a:solidFill>
              <a:effectLst/>
              <a:latin typeface="+mn-lt"/>
              <a:ea typeface="+mn-ea"/>
              <a:cs typeface="+mn-cs"/>
            </a:endParaRPr>
          </a:p>
          <a:p>
            <a:pPr defTabSz="952429" eaLnBrk="0" fontAlgn="base" hangingPunct="0">
              <a:spcBef>
                <a:spcPct val="30000"/>
              </a:spcBef>
              <a:spcAft>
                <a:spcPct val="0"/>
              </a:spcAft>
              <a:defRPr/>
            </a:pPr>
            <a:r>
              <a:rPr lang="en-US" sz="1200" kern="1200" dirty="0">
                <a:solidFill>
                  <a:schemeClr val="tx1"/>
                </a:solidFill>
                <a:effectLst/>
                <a:latin typeface="+mn-lt"/>
                <a:ea typeface="+mn-ea"/>
                <a:cs typeface="+mn-cs"/>
              </a:rPr>
              <a:t>For example, a teacher might notice that their students are performing well in Math overall, but are struggling in the Concepts</a:t>
            </a:r>
            <a:r>
              <a:rPr lang="en-US" sz="1200" kern="1200" baseline="0" dirty="0">
                <a:solidFill>
                  <a:schemeClr val="tx1"/>
                </a:solidFill>
                <a:effectLst/>
                <a:latin typeface="+mn-lt"/>
                <a:ea typeface="+mn-ea"/>
                <a:cs typeface="+mn-cs"/>
              </a:rPr>
              <a:t> and Practices </a:t>
            </a:r>
            <a:r>
              <a:rPr lang="en-US" sz="1200" kern="1200" dirty="0">
                <a:solidFill>
                  <a:schemeClr val="tx1"/>
                </a:solidFill>
                <a:effectLst/>
                <a:latin typeface="+mn-lt"/>
                <a:ea typeface="+mn-ea"/>
                <a:cs typeface="+mn-cs"/>
              </a:rPr>
              <a:t>area because a percentage of the students are performing below mastery in that area. This helps educators identify the areas where students are struggling and where additional instructional support may be needed. </a:t>
            </a:r>
            <a:endParaRPr lang="en-US" altLang="en-US" b="0"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endParaRPr lang="en-US" altLang="en-US" b="0" dirty="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4051124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Thank you for viewing this module on navigating the dashboard and accessing your summative results. More modules are posted on the </a:t>
            </a:r>
            <a:r>
              <a:rPr lang="en-US" sz="1200" kern="1200" baseline="0" dirty="0">
                <a:solidFill>
                  <a:schemeClr val="tx1"/>
                </a:solidFill>
                <a:effectLst/>
                <a:latin typeface="Calibri"/>
                <a:ea typeface="+mn-ea"/>
                <a:cs typeface="+mn-cs"/>
              </a:rPr>
              <a:t>HSAP portal.</a:t>
            </a:r>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346644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205538" cy="349091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031" eaLnBrk="1" hangingPunct="1">
              <a:spcBef>
                <a:spcPct val="0"/>
              </a:spcBef>
              <a:defRPr/>
            </a:pPr>
            <a:r>
              <a:rPr lang="en-US" altLang="en-US" dirty="0">
                <a:latin typeface="Arial" charset="0"/>
              </a:rPr>
              <a:t>For</a:t>
            </a:r>
            <a:r>
              <a:rPr lang="en-US" altLang="en-US" baseline="0" dirty="0">
                <a:latin typeface="Arial" charset="0"/>
              </a:rPr>
              <a:t> detailed information, c</a:t>
            </a:r>
            <a:r>
              <a:rPr lang="en-US" altLang="en-US" dirty="0">
                <a:latin typeface="Arial" charset="0"/>
              </a:rPr>
              <a:t>onsult </a:t>
            </a:r>
            <a:r>
              <a:rPr lang="en-US" altLang="en-US" i="1" baseline="0" dirty="0">
                <a:latin typeface="Arial" charset="0"/>
              </a:rPr>
              <a:t>The Centralized </a:t>
            </a:r>
            <a:r>
              <a:rPr lang="en-US" altLang="en-US" b="0" i="1" baseline="0" dirty="0">
                <a:latin typeface="Arial" charset="0"/>
              </a:rPr>
              <a:t>Reporting System User Guide for Summative and Interim Assessments</a:t>
            </a:r>
            <a:r>
              <a:rPr lang="en-US" altLang="en-US" b="0" i="1" baseline="0">
                <a:latin typeface="Arial" charset="0"/>
              </a:rPr>
              <a:t>, 2021-2022, </a:t>
            </a:r>
            <a:r>
              <a:rPr lang="en-US" altLang="en-US" b="0" baseline="0" dirty="0">
                <a:latin typeface="Arial" charset="0"/>
              </a:rPr>
              <a:t>located on the HSAP portal, or contact the HSAP Help Desk.</a:t>
            </a:r>
            <a:endParaRPr lang="en-US" altLang="en-US" b="0"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16</a:t>
            </a:fld>
            <a:endParaRPr lang="en-US" altLang="en-US" dirty="0">
              <a:latin typeface="Arial" panose="020B0604020202020204" pitchFamily="34" charset="0"/>
            </a:endParaRPr>
          </a:p>
        </p:txBody>
      </p:sp>
    </p:spTree>
    <p:extLst>
      <p:ext uri="{BB962C8B-B14F-4D97-AF65-F5344CB8AC3E}">
        <p14:creationId xmlns:p14="http://schemas.microsoft.com/office/powerpoint/2010/main" val="425107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In this module, we show you the dashboard views for teachers and school-, complex-, and state-level users and explain how to filter your data so you can focus on results for specific tests.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Next, we show you how to use the features of the Performance on Tests page, the filter options for school- and complex-level users, and how to access aggregate result comparisons.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Finally, we review a specific test report for a summative assessment, the performance measures, and the sorting feature.</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409281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After logging in to the Centralized</a:t>
            </a:r>
            <a:r>
              <a:rPr lang="en-US" sz="1200" kern="1200" baseline="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Reporting system you see the dashboard. Test information and results are displayed for the students assigned to you based on your role. </a:t>
            </a:r>
          </a:p>
          <a:p>
            <a:endParaRPr lang="en-US" dirty="0"/>
          </a:p>
          <a:p>
            <a:r>
              <a:rPr lang="en-US" sz="1200" kern="1200" dirty="0">
                <a:solidFill>
                  <a:schemeClr val="tx1"/>
                </a:solidFill>
                <a:effectLst/>
                <a:latin typeface="Calibri"/>
                <a:ea typeface="+mn-ea"/>
                <a:cs typeface="+mn-cs"/>
              </a:rPr>
              <a:t>A card displays for each test, by subject, with the grades tested and the number of tests taken.</a:t>
            </a:r>
            <a:endParaRPr lang="en-US" dirty="0">
              <a:cs typeface="Calibri"/>
            </a:endParaRP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performance distribution results display as a color-coded bar with the percent proficient and student count listed under each colored level.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For example, 100 students across all grades took the Summative ELA test and of those students 7% performed in level 1; 26% in level 2; and so forth. The data on the Dashboard page gives teachers, administrators, and principals a way to quickly compare how their students performed across different test groups.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cards are sorted in descending date order with the most recent test taken at the top.</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27188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students have completed summative assessments, the dashboard is automatically filtered to display summatives only. If</a:t>
            </a:r>
            <a:r>
              <a:rPr lang="en-US" baseline="0" dirty="0"/>
              <a:t> you would like to view interim assessment results, you will need to filter for those.</a:t>
            </a:r>
            <a:endParaRPr lang="en-US" dirty="0"/>
          </a:p>
          <a:p>
            <a:endParaRPr lang="en-US" sz="1200" kern="1200" dirty="0">
              <a:solidFill>
                <a:schemeClr val="tx1"/>
              </a:solidFill>
              <a:effectLst/>
              <a:latin typeface="Calibri"/>
              <a:ea typeface="+mn-ea"/>
              <a:cs typeface="+mn-cs"/>
            </a:endParaRPr>
          </a:p>
          <a:p>
            <a:r>
              <a:rPr lang="en-US" dirty="0"/>
              <a:t>1. To </a:t>
            </a:r>
            <a:r>
              <a:rPr lang="en-US" sz="1200" kern="1200" dirty="0">
                <a:solidFill>
                  <a:schemeClr val="tx1"/>
                </a:solidFill>
                <a:effectLst/>
                <a:latin typeface="Calibri"/>
                <a:ea typeface="+mn-ea"/>
                <a:cs typeface="+mn-cs"/>
              </a:rPr>
              <a:t>customize your dashboard to focus on the test results you want to see, open the Filters panel on the left and select specific Tests or Test Reasons from the drop-down menus.</a:t>
            </a:r>
            <a:r>
              <a:rPr lang="en-US" dirty="0"/>
              <a:t> </a:t>
            </a:r>
            <a:endParaRPr lang="en-US" dirty="0">
              <a:cs typeface="Calibri"/>
            </a:endParaRPr>
          </a:p>
          <a:p>
            <a:r>
              <a:rPr lang="en-US" dirty="0"/>
              <a:t>2. </a:t>
            </a:r>
            <a:r>
              <a:rPr lang="en-US" sz="1200" kern="1200" dirty="0">
                <a:solidFill>
                  <a:schemeClr val="tx1"/>
                </a:solidFill>
                <a:effectLst/>
                <a:latin typeface="Calibri"/>
                <a:ea typeface="+mn-ea"/>
                <a:cs typeface="+mn-cs"/>
              </a:rPr>
              <a:t>Click the green Apply button and the dashboard updates.</a:t>
            </a:r>
            <a:r>
              <a:rPr lang="en-US" dirty="0"/>
              <a:t> </a:t>
            </a:r>
            <a:endParaRPr lang="en-US" sz="1200" kern="1200" dirty="0">
              <a:solidFill>
                <a:schemeClr val="tx1"/>
              </a:solidFill>
              <a:effectLst/>
              <a:latin typeface="Calibri"/>
              <a:cs typeface="Calibri"/>
            </a:endParaRP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In this example we filtered for the ELA and Mathematics Interim assessments and omitted the Summative tests. You get a quick comparison of results between the smaller Interim Assessment Block tests and the larger Interim Comprehensive Assessments in ELA and Mathematics.</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799588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State-level users see a Dashboard Selector page where you can select either State View or District View. To view a complex-level Dashboard, select an individual complex from the drop-down menu or enter a district ID in the search field. Click View and the complex Dashboard appears.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43905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Here you see the Performance on Tests page for a teacher who clicked on a Summative Mathematics test. The page displays two stacked tables, My Assessments on top and My Students</a:t>
            </a:r>
            <a:r>
              <a:rPr lang="en-US" sz="1200" b="1" kern="120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below.</a:t>
            </a:r>
            <a:r>
              <a:rPr lang="en-US" sz="1200" b="1" kern="1200" dirty="0">
                <a:solidFill>
                  <a:schemeClr val="tx1"/>
                </a:solidFill>
                <a:effectLst/>
                <a:latin typeface="Calibri"/>
                <a:ea typeface="+mn-ea"/>
                <a:cs typeface="+mn-cs"/>
              </a:rPr>
              <a:t> </a:t>
            </a:r>
            <a:endParaRPr lang="en-US"/>
          </a:p>
          <a:p>
            <a:endParaRPr lang="en-US" dirty="0"/>
          </a:p>
          <a:p>
            <a:r>
              <a:rPr lang="en-US"/>
              <a:t>1. </a:t>
            </a:r>
            <a:r>
              <a:rPr lang="en-US" sz="1200" kern="1200">
                <a:solidFill>
                  <a:schemeClr val="tx1"/>
                </a:solidFill>
                <a:effectLst/>
                <a:latin typeface="Calibri"/>
                <a:ea typeface="+mn-ea"/>
                <a:cs typeface="+mn-cs"/>
              </a:rPr>
              <a:t>The My Assessments table lists the aggregate test results for the Summative Mathematics tests.</a:t>
            </a:r>
            <a:r>
              <a:rPr lang="en-US"/>
              <a:t> </a:t>
            </a:r>
            <a:endParaRPr lang="en-US">
              <a:cs typeface="Calibri"/>
            </a:endParaRPr>
          </a:p>
          <a:p>
            <a:endParaRPr lang="en-US" sz="1200" kern="1200" dirty="0">
              <a:solidFill>
                <a:schemeClr val="tx1"/>
              </a:solidFill>
              <a:effectLst/>
              <a:latin typeface="Calibri"/>
              <a:ea typeface="+mn-ea"/>
              <a:cs typeface="+mn-cs"/>
            </a:endParaRPr>
          </a:p>
          <a:p>
            <a:r>
              <a:rPr lang="en-US"/>
              <a:t>2. </a:t>
            </a:r>
            <a:r>
              <a:rPr lang="en-US" sz="1200" kern="1200">
                <a:solidFill>
                  <a:schemeClr val="tx1"/>
                </a:solidFill>
                <a:effectLst/>
                <a:latin typeface="Calibri"/>
                <a:ea typeface="+mn-ea"/>
                <a:cs typeface="+mn-cs"/>
              </a:rPr>
              <a:t>The My Students table lists all the teacher’s students who took those tests in order of the most recent test taken. This report is helpful when a teacher needs quick access to an individual student’s performance across tests.</a:t>
            </a:r>
            <a:r>
              <a:rPr lang="en-US"/>
              <a:t> </a:t>
            </a:r>
            <a:endParaRPr lang="en-US" sz="1200" kern="1200">
              <a:solidFill>
                <a:schemeClr val="tx1"/>
              </a:solidFill>
              <a:effectLst/>
              <a:latin typeface="Calibri"/>
              <a:cs typeface="Calibri"/>
            </a:endParaRPr>
          </a:p>
          <a:p>
            <a:endParaRPr lang="en-US" sz="1200" kern="1200" dirty="0">
              <a:solidFill>
                <a:schemeClr val="tx1"/>
              </a:solidFill>
              <a:effectLst/>
              <a:latin typeface="Calibri"/>
              <a:ea typeface="+mn-ea"/>
              <a:cs typeface="+mn-cs"/>
            </a:endParaRPr>
          </a:p>
          <a:p>
            <a:r>
              <a:rPr lang="en-US"/>
              <a:t>3. </a:t>
            </a:r>
            <a:r>
              <a:rPr lang="en-US" sz="1200" kern="1200">
                <a:solidFill>
                  <a:schemeClr val="tx1"/>
                </a:solidFill>
                <a:effectLst/>
                <a:latin typeface="Calibri"/>
                <a:ea typeface="+mn-ea"/>
                <a:cs typeface="+mn-cs"/>
              </a:rPr>
              <a:t>Teachers can filter their Performance on Tests report by Test Groups, Test Reasons, and Rosters. Quick analysis can be done using the Performance Distribution column.</a:t>
            </a:r>
            <a:endParaRPr lang="en-US" sz="1200" kern="1200">
              <a:solidFill>
                <a:schemeClr val="tx1"/>
              </a:solidFill>
              <a:effectLst/>
              <a:latin typeface="Calibri"/>
              <a:cs typeface="Calibri"/>
            </a:endParaRP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67994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The Performance on Tests table headers display each filter selected in the columns. </a:t>
            </a:r>
          </a:p>
          <a:p>
            <a:pPr marL="228600" indent="-228600">
              <a:buAutoNum type="arabicPeriod"/>
            </a:pPr>
            <a:r>
              <a:rPr lang="en-US" altLang="en-US" sz="1200" baseline="0" dirty="0">
                <a:latin typeface="+mn-lt"/>
                <a:cs typeface="Arial" panose="020B0604020202020204" pitchFamily="34" charset="0"/>
              </a:rPr>
              <a:t>Each row in the My Assessments table displays the name of the test, test group, test grade, test reason, the number of students who completed the assessment, the average score, the percentage and count of students in each performance level, and the date the test was last taken. You can use the table to quickly compare how your students performed across test groups. For example, you might see that a higher percentage of students performed above proficient in the grade 11 Mathematics test as compared to the grade 7 and 8 Mathematics tests. </a:t>
            </a:r>
          </a:p>
          <a:p>
            <a:pPr marL="228600" indent="-228600">
              <a:buAutoNum type="arabicPeriod"/>
            </a:pPr>
            <a:r>
              <a:rPr lang="en-US" altLang="en-US" sz="1200" baseline="0" dirty="0">
                <a:latin typeface="+mn-lt"/>
                <a:cs typeface="Arial" panose="020B0604020202020204" pitchFamily="34" charset="0"/>
              </a:rPr>
              <a:t>Let’s take a moment to explain Test Reasons. Test reasons are categories used to classify test opportunities for reporting purposes and a way to organize your data into meaningful groups for comparison. </a:t>
            </a:r>
            <a:r>
              <a:rPr lang="en-US" sz="1200" dirty="0">
                <a:effectLst/>
                <a:latin typeface="+mn-lt"/>
                <a:ea typeface="Calibri" panose="020F0502020204030204" pitchFamily="34" charset="0"/>
                <a:cs typeface="Times New Roman" panose="02020603050405020304" pitchFamily="18" charset="0"/>
              </a:rPr>
              <a:t>Test reasons for summative tests are the testing window season and interim tests are typically Fall, Spring and Winter or interim 1, interim 2 etc. Test reasons are important because you can filter your data by the Test Reasons you select in the Filters panel.</a:t>
            </a:r>
          </a:p>
          <a:p>
            <a:pPr marL="228600" indent="-228600">
              <a:buAutoNum type="arabicPeriod"/>
            </a:pPr>
            <a:r>
              <a:rPr lang="en-US" sz="1200" kern="1200" dirty="0">
                <a:solidFill>
                  <a:schemeClr val="tx1"/>
                </a:solidFill>
                <a:effectLst/>
                <a:latin typeface="+mn-lt"/>
                <a:ea typeface="+mn-ea"/>
                <a:cs typeface="+mn-cs"/>
              </a:rPr>
              <a:t>You can sort your results directly from the Performance on Tests report by clicking each column header that has a set of expansion arrows in it. </a:t>
            </a:r>
          </a:p>
          <a:p>
            <a:pPr marL="228600" indent="-228600">
              <a:buAutoNum type="arabicPeriod"/>
            </a:pPr>
            <a:r>
              <a:rPr lang="en-US" sz="1200" kern="1200" dirty="0">
                <a:solidFill>
                  <a:schemeClr val="tx1"/>
                </a:solidFill>
                <a:effectLst/>
                <a:latin typeface="+mn-lt"/>
                <a:ea typeface="+mn-ea"/>
                <a:cs typeface="+mn-cs"/>
              </a:rPr>
              <a:t>For example, you might want to sort the Average Score column in ascending order to show tests with the lowest scores at the top of the table. You might want to sort the students in the My Students table alphabetically.</a:t>
            </a:r>
          </a:p>
          <a:p>
            <a:r>
              <a:rPr lang="en-US" sz="1200" kern="1200" dirty="0">
                <a:solidFill>
                  <a:schemeClr val="tx1"/>
                </a:solidFill>
                <a:effectLst/>
                <a:latin typeface="+mn-lt"/>
                <a:ea typeface="+mn-ea"/>
                <a:cs typeface="+mn-cs"/>
              </a:rPr>
              <a:t>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241387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You can also compare your students’ results to aggregate state, complex area, and complex data directly from the Performance on Tests page. Simply click the arrow to the right of the assessment name. The aggregates are highlighted in yellow on the report. </a:t>
            </a:r>
          </a:p>
          <a:p>
            <a:r>
              <a:rPr lang="en-US" sz="1200" kern="1200" dirty="0">
                <a:solidFill>
                  <a:schemeClr val="tx1"/>
                </a:solidFill>
                <a:effectLst/>
                <a:latin typeface="Calibri"/>
                <a:ea typeface="+mn-ea"/>
                <a:cs typeface="+mn-cs"/>
              </a:rPr>
              <a:t>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364644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Here is the Performance on Tests page for a complex-level user who clicked on the Interim Mathematics test.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Calibri"/>
                <a:ea typeface="+mn-ea"/>
                <a:cs typeface="+mn-cs"/>
              </a:rPr>
              <a:t>Each test is listed in the table. You can view the aggregate results for each test listed by clicking on the green arrows. This allows you to compare your student’s performance with district and state.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Calibri"/>
                <a:ea typeface="+mn-ea"/>
                <a:cs typeface="+mn-cs"/>
              </a:rPr>
              <a:t>Complex users can filter their data by Test Groups, by Test Reason, and Rosters by Teacher and Teacher Roster.</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573570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Copyright © 20XX Cambium Assessment, Inc. All rights reserved.</a:t>
            </a:r>
            <a:endParaRPr lang="en-US" spc="-20" dirty="0"/>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621837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5681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407932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023328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1776283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2552202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0B6BB-7BEF-4284-90D3-14353AFC09AB}"/>
              </a:ext>
            </a:extLst>
          </p:cNvPr>
          <p:cNvSpPr>
            <a:spLocks noGrp="1"/>
          </p:cNvSpPr>
          <p:nvPr>
            <p:ph type="dt" sz="half" idx="10"/>
          </p:nvPr>
        </p:nvSpPr>
        <p:spPr/>
        <p:txBody>
          <a:bodyPr/>
          <a:lstStyle/>
          <a:p>
            <a:fld id="{47C7981C-07AA-4D30-973D-8AE7A42A42AC}" type="datetimeFigureOut">
              <a:rPr lang="en-US" smtClean="0"/>
              <a:t>9/21/2021</a:t>
            </a:fld>
            <a:endParaRPr lang="en-US"/>
          </a:p>
        </p:txBody>
      </p:sp>
      <p:sp>
        <p:nvSpPr>
          <p:cNvPr id="3" name="Footer Placeholder 2">
            <a:extLst>
              <a:ext uri="{FF2B5EF4-FFF2-40B4-BE49-F238E27FC236}">
                <a16:creationId xmlns:a16="http://schemas.microsoft.com/office/drawing/2014/main" id="{CD57D82D-D5D2-480A-B07A-3283B278B1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285A4D-3869-4D4D-BEAD-B378539572F2}"/>
              </a:ext>
            </a:extLst>
          </p:cNvPr>
          <p:cNvSpPr>
            <a:spLocks noGrp="1"/>
          </p:cNvSpPr>
          <p:nvPr>
            <p:ph type="sldNum" sz="quarter" idx="12"/>
          </p:nvPr>
        </p:nvSpPr>
        <p:spPr/>
        <p:txBody>
          <a:bodyPr/>
          <a:lstStyle/>
          <a:p>
            <a:fld id="{A0574676-CF77-441A-98BA-1F8D0FED14F1}" type="slidenum">
              <a:rPr lang="en-US" smtClean="0"/>
              <a:t>‹#›</a:t>
            </a:fld>
            <a:endParaRPr lang="en-US"/>
          </a:p>
        </p:txBody>
      </p:sp>
    </p:spTree>
    <p:extLst>
      <p:ext uri="{BB962C8B-B14F-4D97-AF65-F5344CB8AC3E}">
        <p14:creationId xmlns:p14="http://schemas.microsoft.com/office/powerpoint/2010/main" val="2238895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68191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17" r:id="rId17"/>
    <p:sldLayoutId id="2147483811" r:id="rId18"/>
    <p:sldLayoutId id="2147483812" r:id="rId19"/>
    <p:sldLayoutId id="2147483813" r:id="rId20"/>
    <p:sldLayoutId id="2147483814" r:id="rId21"/>
    <p:sldLayoutId id="2147483815" r:id="rId22"/>
    <p:sldLayoutId id="2147483816" r:id="rId23"/>
    <p:sldLayoutId id="2147483806" r:id="rId24"/>
    <p:sldLayoutId id="2147483810" r:id="rId25"/>
    <p:sldLayoutId id="2147483818" r:id="rId26"/>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hyperlink" Target="mailto:hsaphelpdesk@cambiumassessmen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0516" y="1742899"/>
            <a:ext cx="8540496" cy="1321242"/>
          </a:xfrm>
        </p:spPr>
        <p:txBody>
          <a:bodyPr>
            <a:normAutofit fontScale="90000"/>
          </a:bodyPr>
          <a:lstStyle/>
          <a:p>
            <a:r>
              <a:rPr lang="en-US" dirty="0"/>
              <a:t>How to navigate the dashboard and access your summative &amp; Interim results</a:t>
            </a:r>
          </a:p>
        </p:txBody>
      </p:sp>
      <p:sp>
        <p:nvSpPr>
          <p:cNvPr id="3" name="Subtitle 2"/>
          <p:cNvSpPr>
            <a:spLocks noGrp="1"/>
          </p:cNvSpPr>
          <p:nvPr>
            <p:ph type="subTitle" idx="1"/>
          </p:nvPr>
        </p:nvSpPr>
        <p:spPr>
          <a:xfrm>
            <a:off x="2589492" y="4457238"/>
            <a:ext cx="8540496" cy="369332"/>
          </a:xfrm>
        </p:spPr>
        <p:txBody>
          <a:bodyPr/>
          <a:lstStyle/>
          <a:p>
            <a:r>
              <a:rPr lang="en-US"/>
              <a:t>The Centralized </a:t>
            </a:r>
            <a:r>
              <a:rPr lang="en-US" dirty="0"/>
              <a:t>reporting system Series #1</a:t>
            </a:r>
          </a:p>
        </p:txBody>
      </p:sp>
      <p:sp>
        <p:nvSpPr>
          <p:cNvPr id="5" name="Rectangle 4">
            <a:extLst>
              <a:ext uri="{FF2B5EF4-FFF2-40B4-BE49-F238E27FC236}">
                <a16:creationId xmlns:a16="http://schemas.microsoft.com/office/drawing/2014/main" id="{714E21E7-D280-4B19-AECF-97F68CAC3AF0}"/>
              </a:ext>
            </a:extLst>
          </p:cNvPr>
          <p:cNvSpPr/>
          <p:nvPr/>
        </p:nvSpPr>
        <p:spPr>
          <a:xfrm>
            <a:off x="8970391" y="6219667"/>
            <a:ext cx="2986715" cy="215444"/>
          </a:xfrm>
          <a:prstGeom prst="rect">
            <a:avLst/>
          </a:prstGeom>
        </p:spPr>
        <p:txBody>
          <a:bodyPr wrap="none">
            <a:spAutoFit/>
          </a:bodyPr>
          <a:lstStyle/>
          <a:p>
            <a:r>
              <a:rPr lang="en-US" sz="800" dirty="0">
                <a:solidFill>
                  <a:schemeClr val="bg1"/>
                </a:solidFill>
              </a:rPr>
              <a:t>Copyright © 2021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3C7BD-4B76-4019-B0C3-89410CE4ACF6}"/>
              </a:ext>
            </a:extLst>
          </p:cNvPr>
          <p:cNvSpPr>
            <a:spLocks noGrp="1"/>
          </p:cNvSpPr>
          <p:nvPr>
            <p:ph type="sldNum" sz="quarter" idx="11"/>
          </p:nvPr>
        </p:nvSpPr>
        <p:spPr/>
        <p:txBody>
          <a:bodyPr/>
          <a:lstStyle/>
          <a:p>
            <a:fld id="{58AE716E-68DD-2249-A7FA-8AEF0B14DF81}" type="slidenum">
              <a:rPr lang="en-US" smtClean="0"/>
              <a:pPr/>
              <a:t>10</a:t>
            </a:fld>
            <a:endParaRPr lang="en-US" dirty="0"/>
          </a:p>
        </p:txBody>
      </p:sp>
      <p:sp>
        <p:nvSpPr>
          <p:cNvPr id="4" name="Title 3">
            <a:extLst>
              <a:ext uri="{FF2B5EF4-FFF2-40B4-BE49-F238E27FC236}">
                <a16:creationId xmlns:a16="http://schemas.microsoft.com/office/drawing/2014/main" id="{5A3FD6AA-40A1-4A9B-AE18-111E6366EF30}"/>
              </a:ext>
            </a:extLst>
          </p:cNvPr>
          <p:cNvSpPr>
            <a:spLocks noGrp="1"/>
          </p:cNvSpPr>
          <p:nvPr>
            <p:ph type="title"/>
          </p:nvPr>
        </p:nvSpPr>
        <p:spPr/>
        <p:txBody>
          <a:bodyPr/>
          <a:lstStyle/>
          <a:p>
            <a:r>
              <a:rPr lang="en-US" dirty="0"/>
              <a:t>Performance on Tests Report for a Complex Area-Level User </a:t>
            </a:r>
          </a:p>
        </p:txBody>
      </p:sp>
      <p:grpSp>
        <p:nvGrpSpPr>
          <p:cNvPr id="5" name="Group 4">
            <a:extLst>
              <a:ext uri="{FF2B5EF4-FFF2-40B4-BE49-F238E27FC236}">
                <a16:creationId xmlns:a16="http://schemas.microsoft.com/office/drawing/2014/main" id="{D0A6B732-DFC5-4745-9E81-140459E00294}"/>
              </a:ext>
            </a:extLst>
          </p:cNvPr>
          <p:cNvGrpSpPr/>
          <p:nvPr/>
        </p:nvGrpSpPr>
        <p:grpSpPr>
          <a:xfrm>
            <a:off x="254000" y="985641"/>
            <a:ext cx="11684000" cy="4495247"/>
            <a:chOff x="254000" y="985641"/>
            <a:chExt cx="11684000" cy="4495247"/>
          </a:xfrm>
        </p:grpSpPr>
        <p:pic>
          <p:nvPicPr>
            <p:cNvPr id="10" name="Picture 9" descr="A screenshot of a computer&#10;&#10;Description automatically generated">
              <a:extLst>
                <a:ext uri="{FF2B5EF4-FFF2-40B4-BE49-F238E27FC236}">
                  <a16:creationId xmlns:a16="http://schemas.microsoft.com/office/drawing/2014/main" id="{CFF1EE58-0C24-49DE-B395-F479E913D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985641"/>
              <a:ext cx="11684000" cy="449524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12E87963-FBD4-46F3-9695-42A6ABBFC6A7}"/>
                </a:ext>
              </a:extLst>
            </p:cNvPr>
            <p:cNvGrpSpPr/>
            <p:nvPr/>
          </p:nvGrpSpPr>
          <p:grpSpPr>
            <a:xfrm>
              <a:off x="1240334" y="1040822"/>
              <a:ext cx="2039221" cy="2621974"/>
              <a:chOff x="1539874" y="850322"/>
              <a:chExt cx="2039221" cy="2621974"/>
            </a:xfrm>
          </p:grpSpPr>
          <p:sp>
            <p:nvSpPr>
              <p:cNvPr id="7" name="Arrow: Right 6">
                <a:extLst>
                  <a:ext uri="{FF2B5EF4-FFF2-40B4-BE49-F238E27FC236}">
                    <a16:creationId xmlns:a16="http://schemas.microsoft.com/office/drawing/2014/main" id="{1F22D8E4-2CE4-4347-8041-9E2AA0EB1AC1}"/>
                  </a:ext>
                </a:extLst>
              </p:cNvPr>
              <p:cNvSpPr/>
              <p:nvPr/>
            </p:nvSpPr>
            <p:spPr>
              <a:xfrm rot="10800000">
                <a:off x="1539874" y="3257550"/>
                <a:ext cx="665884" cy="21474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Arrow: Right 7">
                <a:extLst>
                  <a:ext uri="{FF2B5EF4-FFF2-40B4-BE49-F238E27FC236}">
                    <a16:creationId xmlns:a16="http://schemas.microsoft.com/office/drawing/2014/main" id="{AD7BDB47-0387-4D75-918A-46017E159B26}"/>
                  </a:ext>
                </a:extLst>
              </p:cNvPr>
              <p:cNvSpPr/>
              <p:nvPr/>
            </p:nvSpPr>
            <p:spPr>
              <a:xfrm rot="10800000">
                <a:off x="2913211" y="850322"/>
                <a:ext cx="665884" cy="21474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 name="Rectangle 1">
              <a:extLst>
                <a:ext uri="{FF2B5EF4-FFF2-40B4-BE49-F238E27FC236}">
                  <a16:creationId xmlns:a16="http://schemas.microsoft.com/office/drawing/2014/main" id="{6166C2D1-65EC-48CC-A63E-FE706A92C723}"/>
                </a:ext>
              </a:extLst>
            </p:cNvPr>
            <p:cNvSpPr/>
            <p:nvPr/>
          </p:nvSpPr>
          <p:spPr>
            <a:xfrm>
              <a:off x="6566337" y="1442544"/>
              <a:ext cx="1954924" cy="27589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900" dirty="0">
                  <a:solidFill>
                    <a:schemeClr val="tx2">
                      <a:lumMod val="85000"/>
                      <a:lumOff val="15000"/>
                    </a:schemeClr>
                  </a:solidFill>
                </a:rPr>
                <a:t>Demoschoollab, 2019-2020D</a:t>
              </a:r>
            </a:p>
          </p:txBody>
        </p:sp>
      </p:grpSp>
      <p:sp>
        <p:nvSpPr>
          <p:cNvPr id="9" name="Rectangle 8"/>
          <p:cNvSpPr/>
          <p:nvPr/>
        </p:nvSpPr>
        <p:spPr>
          <a:xfrm>
            <a:off x="254000" y="1362975"/>
            <a:ext cx="2359671" cy="41179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TextBox 10"/>
          <p:cNvSpPr txBox="1"/>
          <p:nvPr/>
        </p:nvSpPr>
        <p:spPr>
          <a:xfrm>
            <a:off x="3381553" y="752785"/>
            <a:ext cx="2487284" cy="523220"/>
          </a:xfrm>
          <a:prstGeom prst="rect">
            <a:avLst/>
          </a:prstGeom>
          <a:solidFill>
            <a:schemeClr val="bg1"/>
          </a:solidFill>
        </p:spPr>
        <p:txBody>
          <a:bodyPr wrap="square" rtlCol="0">
            <a:spAutoFit/>
          </a:bodyPr>
          <a:lstStyle/>
          <a:p>
            <a:r>
              <a:rPr lang="en-US" sz="1400" dirty="0">
                <a:solidFill>
                  <a:schemeClr val="tx2"/>
                </a:solidFill>
              </a:rPr>
              <a:t>Complex area-level users can select an individual school.</a:t>
            </a:r>
          </a:p>
        </p:txBody>
      </p:sp>
      <p:sp>
        <p:nvSpPr>
          <p:cNvPr id="12" name="Rectangle 11"/>
          <p:cNvSpPr/>
          <p:nvPr/>
        </p:nvSpPr>
        <p:spPr>
          <a:xfrm>
            <a:off x="3381553" y="732657"/>
            <a:ext cx="2484407" cy="559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37674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screenshot of a social media post&#10;&#10;Description automatically generated">
            <a:extLst>
              <a:ext uri="{FF2B5EF4-FFF2-40B4-BE49-F238E27FC236}">
                <a16:creationId xmlns:a16="http://schemas.microsoft.com/office/drawing/2014/main" id="{A442559E-9C51-4D3C-A603-33F847BEE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69" y="849852"/>
            <a:ext cx="6239370" cy="381353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A8E46BD5-73C5-45E5-BDF6-1ADF6FCE87E7}"/>
              </a:ext>
            </a:extLst>
          </p:cNvPr>
          <p:cNvSpPr txBox="1"/>
          <p:nvPr/>
        </p:nvSpPr>
        <p:spPr>
          <a:xfrm>
            <a:off x="11734800" y="6511605"/>
            <a:ext cx="457200" cy="246221"/>
          </a:xfrm>
          <a:prstGeom prst="rect">
            <a:avLst/>
          </a:prstGeom>
          <a:noFill/>
        </p:spPr>
        <p:txBody>
          <a:bodyPr wrap="square" rtlCol="0">
            <a:spAutoFit/>
          </a:bodyPr>
          <a:lstStyle/>
          <a:p>
            <a:r>
              <a:rPr lang="en-US" sz="1000" dirty="0">
                <a:solidFill>
                  <a:schemeClr val="bg1"/>
                </a:solidFill>
              </a:rPr>
              <a:t>19</a:t>
            </a:r>
          </a:p>
        </p:txBody>
      </p:sp>
      <p:sp>
        <p:nvSpPr>
          <p:cNvPr id="2" name="Oval 1">
            <a:extLst>
              <a:ext uri="{FF2B5EF4-FFF2-40B4-BE49-F238E27FC236}">
                <a16:creationId xmlns:a16="http://schemas.microsoft.com/office/drawing/2014/main" id="{1D097536-5E34-45EB-BD4B-C45966F1B660}"/>
              </a:ext>
            </a:extLst>
          </p:cNvPr>
          <p:cNvSpPr/>
          <p:nvPr/>
        </p:nvSpPr>
        <p:spPr>
          <a:xfrm>
            <a:off x="451336" y="1026752"/>
            <a:ext cx="1780309" cy="2701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5" name="Picture 4">
            <a:extLst>
              <a:ext uri="{FF2B5EF4-FFF2-40B4-BE49-F238E27FC236}">
                <a16:creationId xmlns:a16="http://schemas.microsoft.com/office/drawing/2014/main" id="{96E85830-B6CA-43EF-8686-B62CC3EC801D}"/>
              </a:ext>
            </a:extLst>
          </p:cNvPr>
          <p:cNvPicPr>
            <a:picLocks noChangeAspect="1"/>
          </p:cNvPicPr>
          <p:nvPr/>
        </p:nvPicPr>
        <p:blipFill>
          <a:blip r:embed="rId4"/>
          <a:stretch>
            <a:fillRect/>
          </a:stretch>
        </p:blipFill>
        <p:spPr>
          <a:xfrm>
            <a:off x="5724030" y="1808105"/>
            <a:ext cx="6239370" cy="42813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2A63EC4C-06F6-4085-B096-64D1A0EC347F}"/>
              </a:ext>
            </a:extLst>
          </p:cNvPr>
          <p:cNvSpPr/>
          <p:nvPr/>
        </p:nvSpPr>
        <p:spPr>
          <a:xfrm>
            <a:off x="6724420" y="2040291"/>
            <a:ext cx="1205655" cy="25925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 name="Title 2">
            <a:extLst>
              <a:ext uri="{FF2B5EF4-FFF2-40B4-BE49-F238E27FC236}">
                <a16:creationId xmlns:a16="http://schemas.microsoft.com/office/drawing/2014/main" id="{97AF8837-1777-4C04-9AAF-78CFD4AB8844}"/>
              </a:ext>
            </a:extLst>
          </p:cNvPr>
          <p:cNvSpPr>
            <a:spLocks noGrp="1"/>
          </p:cNvSpPr>
          <p:nvPr>
            <p:ph type="title" idx="4294967295"/>
          </p:nvPr>
        </p:nvSpPr>
        <p:spPr>
          <a:xfrm>
            <a:off x="622366" y="86563"/>
            <a:ext cx="11016200" cy="518012"/>
          </a:xfrm>
        </p:spPr>
        <p:txBody>
          <a:bodyPr/>
          <a:lstStyle/>
          <a:p>
            <a:r>
              <a:rPr lang="en-US" dirty="0"/>
              <a:t>My Students Performance on Test Report-Page Layout</a:t>
            </a:r>
          </a:p>
        </p:txBody>
      </p:sp>
      <p:sp>
        <p:nvSpPr>
          <p:cNvPr id="4" name="Rectangle 3"/>
          <p:cNvSpPr/>
          <p:nvPr/>
        </p:nvSpPr>
        <p:spPr>
          <a:xfrm>
            <a:off x="4563374" y="1639019"/>
            <a:ext cx="681486" cy="20789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Box 6"/>
          <p:cNvSpPr txBox="1"/>
          <p:nvPr/>
        </p:nvSpPr>
        <p:spPr>
          <a:xfrm>
            <a:off x="2232231" y="927584"/>
            <a:ext cx="379562" cy="369332"/>
          </a:xfrm>
          <a:prstGeom prst="rect">
            <a:avLst/>
          </a:prstGeom>
          <a:noFill/>
        </p:spPr>
        <p:txBody>
          <a:bodyPr wrap="square" rtlCol="0">
            <a:spAutoFit/>
          </a:bodyPr>
          <a:lstStyle/>
          <a:p>
            <a:r>
              <a:rPr lang="en-US" b="1" dirty="0">
                <a:solidFill>
                  <a:srgbClr val="FF0000"/>
                </a:solidFill>
              </a:rPr>
              <a:t>1</a:t>
            </a:r>
          </a:p>
        </p:txBody>
      </p:sp>
      <p:sp>
        <p:nvSpPr>
          <p:cNvPr id="10" name="TextBox 9"/>
          <p:cNvSpPr txBox="1"/>
          <p:nvPr/>
        </p:nvSpPr>
        <p:spPr>
          <a:xfrm>
            <a:off x="5225596" y="1623439"/>
            <a:ext cx="379562" cy="369332"/>
          </a:xfrm>
          <a:prstGeom prst="rect">
            <a:avLst/>
          </a:prstGeom>
          <a:noFill/>
        </p:spPr>
        <p:txBody>
          <a:bodyPr wrap="square" rtlCol="0">
            <a:spAutoFit/>
          </a:bodyPr>
          <a:lstStyle/>
          <a:p>
            <a:r>
              <a:rPr lang="en-US" b="1" dirty="0">
                <a:solidFill>
                  <a:srgbClr val="FF0000"/>
                </a:solidFill>
              </a:rPr>
              <a:t>2</a:t>
            </a:r>
          </a:p>
        </p:txBody>
      </p:sp>
      <p:sp>
        <p:nvSpPr>
          <p:cNvPr id="11" name="TextBox 10"/>
          <p:cNvSpPr txBox="1"/>
          <p:nvPr/>
        </p:nvSpPr>
        <p:spPr>
          <a:xfrm>
            <a:off x="7964375" y="1930215"/>
            <a:ext cx="379562" cy="369332"/>
          </a:xfrm>
          <a:prstGeom prst="rect">
            <a:avLst/>
          </a:prstGeom>
          <a:noFill/>
        </p:spPr>
        <p:txBody>
          <a:bodyPr wrap="square" rtlCol="0">
            <a:spAutoFit/>
          </a:bodyPr>
          <a:lstStyle/>
          <a:p>
            <a:r>
              <a:rPr lang="en-US" b="1" dirty="0">
                <a:solidFill>
                  <a:srgbClr val="FF0000"/>
                </a:solidFill>
              </a:rPr>
              <a:t>3</a:t>
            </a:r>
          </a:p>
        </p:txBody>
      </p:sp>
    </p:spTree>
    <p:extLst>
      <p:ext uri="{BB962C8B-B14F-4D97-AF65-F5344CB8AC3E}">
        <p14:creationId xmlns:p14="http://schemas.microsoft.com/office/powerpoint/2010/main" val="117680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F2B1ED-A337-4ECC-8EC5-A5598C68C6EB}"/>
              </a:ext>
            </a:extLst>
          </p:cNvPr>
          <p:cNvSpPr txBox="1"/>
          <p:nvPr/>
        </p:nvSpPr>
        <p:spPr>
          <a:xfrm>
            <a:off x="11734800" y="6467393"/>
            <a:ext cx="4572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Book" panose="020B0503020102020204"/>
                <a:ea typeface="+mn-ea"/>
                <a:cs typeface="+mn-cs"/>
              </a:rPr>
              <a:t>20</a:t>
            </a:r>
          </a:p>
        </p:txBody>
      </p:sp>
      <p:pic>
        <p:nvPicPr>
          <p:cNvPr id="11" name="Picture 10" descr="Graphical user interface, application&#10;&#10;Description automatically generated">
            <a:extLst>
              <a:ext uri="{FF2B5EF4-FFF2-40B4-BE49-F238E27FC236}">
                <a16:creationId xmlns:a16="http://schemas.microsoft.com/office/drawing/2014/main" id="{40695E93-892E-4A8A-BBF9-0C8172557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3" y="798348"/>
            <a:ext cx="12058933" cy="5261304"/>
          </a:xfrm>
          <a:prstGeom prst="rect">
            <a:avLst/>
          </a:prstGeom>
        </p:spPr>
      </p:pic>
      <p:sp>
        <p:nvSpPr>
          <p:cNvPr id="2" name="Title 1">
            <a:extLst>
              <a:ext uri="{FF2B5EF4-FFF2-40B4-BE49-F238E27FC236}">
                <a16:creationId xmlns:a16="http://schemas.microsoft.com/office/drawing/2014/main" id="{6690BD9B-08B1-4E78-9E37-C0CE3D7A9065}"/>
              </a:ext>
            </a:extLst>
          </p:cNvPr>
          <p:cNvSpPr>
            <a:spLocks noGrp="1"/>
          </p:cNvSpPr>
          <p:nvPr>
            <p:ph type="title" idx="4294967295"/>
          </p:nvPr>
        </p:nvSpPr>
        <p:spPr/>
        <p:txBody>
          <a:bodyPr/>
          <a:lstStyle/>
          <a:p>
            <a:r>
              <a:rPr lang="en-US" dirty="0"/>
              <a:t>Performance Measures</a:t>
            </a:r>
          </a:p>
        </p:txBody>
      </p:sp>
      <p:pic>
        <p:nvPicPr>
          <p:cNvPr id="3" name="Picture 2"/>
          <p:cNvPicPr>
            <a:picLocks noChangeAspect="1"/>
          </p:cNvPicPr>
          <p:nvPr/>
        </p:nvPicPr>
        <p:blipFill>
          <a:blip r:embed="rId4"/>
          <a:stretch>
            <a:fillRect/>
          </a:stretch>
        </p:blipFill>
        <p:spPr>
          <a:xfrm>
            <a:off x="7439622" y="3322224"/>
            <a:ext cx="2105011" cy="106776"/>
          </a:xfrm>
          <a:prstGeom prst="rect">
            <a:avLst/>
          </a:prstGeom>
        </p:spPr>
      </p:pic>
      <p:sp>
        <p:nvSpPr>
          <p:cNvPr id="4" name="TextBox 3"/>
          <p:cNvSpPr txBox="1"/>
          <p:nvPr/>
        </p:nvSpPr>
        <p:spPr>
          <a:xfrm>
            <a:off x="3712464" y="1271016"/>
            <a:ext cx="621792" cy="369332"/>
          </a:xfrm>
          <a:prstGeom prst="rect">
            <a:avLst/>
          </a:prstGeom>
          <a:noFill/>
        </p:spPr>
        <p:txBody>
          <a:bodyPr wrap="square" rtlCol="0">
            <a:spAutoFit/>
          </a:bodyPr>
          <a:lstStyle/>
          <a:p>
            <a:r>
              <a:rPr lang="en-US" b="1" dirty="0">
                <a:solidFill>
                  <a:srgbClr val="FF0000"/>
                </a:solidFill>
              </a:rPr>
              <a:t>1</a:t>
            </a:r>
          </a:p>
        </p:txBody>
      </p:sp>
      <p:sp>
        <p:nvSpPr>
          <p:cNvPr id="8" name="TextBox 7"/>
          <p:cNvSpPr txBox="1"/>
          <p:nvPr/>
        </p:nvSpPr>
        <p:spPr>
          <a:xfrm>
            <a:off x="7221111" y="4077604"/>
            <a:ext cx="621792" cy="369332"/>
          </a:xfrm>
          <a:prstGeom prst="rect">
            <a:avLst/>
          </a:prstGeom>
          <a:noFill/>
        </p:spPr>
        <p:txBody>
          <a:bodyPr wrap="square" rtlCol="0">
            <a:spAutoFit/>
          </a:bodyPr>
          <a:lstStyle/>
          <a:p>
            <a:r>
              <a:rPr lang="en-US" b="1" dirty="0">
                <a:solidFill>
                  <a:srgbClr val="FF0000"/>
                </a:solidFill>
              </a:rPr>
              <a:t>2</a:t>
            </a:r>
          </a:p>
        </p:txBody>
      </p:sp>
    </p:spTree>
    <p:extLst>
      <p:ext uri="{BB962C8B-B14F-4D97-AF65-F5344CB8AC3E}">
        <p14:creationId xmlns:p14="http://schemas.microsoft.com/office/powerpoint/2010/main" val="91347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3DF687-EECE-46F8-B088-26BBE3DE099C}"/>
              </a:ext>
            </a:extLst>
          </p:cNvPr>
          <p:cNvPicPr>
            <a:picLocks noChangeAspect="1"/>
          </p:cNvPicPr>
          <p:nvPr/>
        </p:nvPicPr>
        <p:blipFill>
          <a:blip r:embed="rId3"/>
          <a:stretch>
            <a:fillRect/>
          </a:stretch>
        </p:blipFill>
        <p:spPr>
          <a:xfrm>
            <a:off x="893199" y="832693"/>
            <a:ext cx="10042634" cy="519261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0660759F-2E11-46C0-B589-5BB6391479A3}"/>
              </a:ext>
            </a:extLst>
          </p:cNvPr>
          <p:cNvSpPr txBox="1"/>
          <p:nvPr/>
        </p:nvSpPr>
        <p:spPr>
          <a:xfrm>
            <a:off x="11734800" y="6511605"/>
            <a:ext cx="4572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Book" panose="020B0503020102020204"/>
                <a:ea typeface="+mn-ea"/>
                <a:cs typeface="+mn-cs"/>
              </a:rPr>
              <a:t>21</a:t>
            </a:r>
          </a:p>
        </p:txBody>
      </p:sp>
      <p:sp>
        <p:nvSpPr>
          <p:cNvPr id="6" name="TextBox 5">
            <a:extLst>
              <a:ext uri="{FF2B5EF4-FFF2-40B4-BE49-F238E27FC236}">
                <a16:creationId xmlns:a16="http://schemas.microsoft.com/office/drawing/2014/main" id="{278F5089-C78E-44E4-9EE0-D26A6779D6EB}"/>
              </a:ext>
            </a:extLst>
          </p:cNvPr>
          <p:cNvSpPr txBox="1"/>
          <p:nvPr/>
        </p:nvSpPr>
        <p:spPr>
          <a:xfrm>
            <a:off x="233594" y="46426"/>
            <a:ext cx="9314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Medium" panose="020B0603020102020204"/>
                <a:ea typeface="+mn-ea"/>
                <a:cs typeface="+mn-cs"/>
              </a:rPr>
              <a:t>Sorting by Performance Measure</a:t>
            </a:r>
          </a:p>
        </p:txBody>
      </p:sp>
      <p:grpSp>
        <p:nvGrpSpPr>
          <p:cNvPr id="11" name="Group 10">
            <a:extLst>
              <a:ext uri="{FF2B5EF4-FFF2-40B4-BE49-F238E27FC236}">
                <a16:creationId xmlns:a16="http://schemas.microsoft.com/office/drawing/2014/main" id="{48467689-B25F-482C-96F3-7D891B59E02C}"/>
              </a:ext>
            </a:extLst>
          </p:cNvPr>
          <p:cNvGrpSpPr/>
          <p:nvPr/>
        </p:nvGrpSpPr>
        <p:grpSpPr>
          <a:xfrm>
            <a:off x="3532905" y="2556362"/>
            <a:ext cx="1620730" cy="243832"/>
            <a:chOff x="3667415" y="2952405"/>
            <a:chExt cx="1542585" cy="232074"/>
          </a:xfrm>
        </p:grpSpPr>
        <p:sp>
          <p:nvSpPr>
            <p:cNvPr id="8" name="Flowchart: Connector 7">
              <a:extLst>
                <a:ext uri="{FF2B5EF4-FFF2-40B4-BE49-F238E27FC236}">
                  <a16:creationId xmlns:a16="http://schemas.microsoft.com/office/drawing/2014/main" id="{F8F077FE-46A4-41E5-BF4E-3963DB45354B}"/>
                </a:ext>
              </a:extLst>
            </p:cNvPr>
            <p:cNvSpPr/>
            <p:nvPr/>
          </p:nvSpPr>
          <p:spPr>
            <a:xfrm>
              <a:off x="3667415" y="2952405"/>
              <a:ext cx="250639" cy="23207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9" name="Flowchart: Connector 8">
              <a:extLst>
                <a:ext uri="{FF2B5EF4-FFF2-40B4-BE49-F238E27FC236}">
                  <a16:creationId xmlns:a16="http://schemas.microsoft.com/office/drawing/2014/main" id="{2A3AF983-C36D-4875-BC19-2EE91939A2F6}"/>
                </a:ext>
              </a:extLst>
            </p:cNvPr>
            <p:cNvSpPr/>
            <p:nvPr/>
          </p:nvSpPr>
          <p:spPr>
            <a:xfrm>
              <a:off x="4313388" y="2952405"/>
              <a:ext cx="250639" cy="23207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 name="Flowchart: Connector 9">
              <a:extLst>
                <a:ext uri="{FF2B5EF4-FFF2-40B4-BE49-F238E27FC236}">
                  <a16:creationId xmlns:a16="http://schemas.microsoft.com/office/drawing/2014/main" id="{1E096C4A-8595-468F-ACC8-392AB48EFBA6}"/>
                </a:ext>
              </a:extLst>
            </p:cNvPr>
            <p:cNvSpPr/>
            <p:nvPr/>
          </p:nvSpPr>
          <p:spPr>
            <a:xfrm>
              <a:off x="4959361" y="2952405"/>
              <a:ext cx="250639" cy="23207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grpSp>
    </p:spTree>
    <p:extLst>
      <p:ext uri="{BB962C8B-B14F-4D97-AF65-F5344CB8AC3E}">
        <p14:creationId xmlns:p14="http://schemas.microsoft.com/office/powerpoint/2010/main" val="78384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4D79E244-EC6C-4A01-9065-0D289A030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14" y="836974"/>
            <a:ext cx="11341683" cy="504215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5038B888-BC8C-4974-8D87-AAD6F4786520}"/>
              </a:ext>
            </a:extLst>
          </p:cNvPr>
          <p:cNvSpPr>
            <a:spLocks noGrp="1"/>
          </p:cNvSpPr>
          <p:nvPr>
            <p:ph type="sldNum" sz="quarter" idx="11"/>
          </p:nvPr>
        </p:nvSpPr>
        <p:spPr/>
        <p:txBody>
          <a:bodyPr/>
          <a:lstStyle/>
          <a:p>
            <a:fld id="{58AE716E-68DD-2249-A7FA-8AEF0B14DF81}" type="slidenum">
              <a:rPr lang="en-US" smtClean="0"/>
              <a:pPr/>
              <a:t>14</a:t>
            </a:fld>
            <a:endParaRPr lang="en-US" dirty="0"/>
          </a:p>
        </p:txBody>
      </p:sp>
      <p:sp>
        <p:nvSpPr>
          <p:cNvPr id="4" name="Title 3">
            <a:extLst>
              <a:ext uri="{FF2B5EF4-FFF2-40B4-BE49-F238E27FC236}">
                <a16:creationId xmlns:a16="http://schemas.microsoft.com/office/drawing/2014/main" id="{4A3996EB-1B57-4EAB-BC27-F2B0BA187416}"/>
              </a:ext>
            </a:extLst>
          </p:cNvPr>
          <p:cNvSpPr>
            <a:spLocks noGrp="1"/>
          </p:cNvSpPr>
          <p:nvPr>
            <p:ph type="title"/>
          </p:nvPr>
        </p:nvSpPr>
        <p:spPr/>
        <p:txBody>
          <a:bodyPr/>
          <a:lstStyle/>
          <a:p>
            <a:r>
              <a:rPr lang="en-US" dirty="0"/>
              <a:t>Performance Measures within a Reporting Category</a:t>
            </a:r>
          </a:p>
        </p:txBody>
      </p:sp>
      <p:pic>
        <p:nvPicPr>
          <p:cNvPr id="2" name="Picture 1"/>
          <p:cNvPicPr>
            <a:picLocks noChangeAspect="1"/>
          </p:cNvPicPr>
          <p:nvPr/>
        </p:nvPicPr>
        <p:blipFill rotWithShape="1">
          <a:blip r:embed="rId4"/>
          <a:srcRect r="21242"/>
          <a:stretch/>
        </p:blipFill>
        <p:spPr>
          <a:xfrm>
            <a:off x="884785" y="3385751"/>
            <a:ext cx="1191151" cy="1198606"/>
          </a:xfrm>
          <a:prstGeom prst="rect">
            <a:avLst/>
          </a:prstGeom>
        </p:spPr>
      </p:pic>
      <p:sp>
        <p:nvSpPr>
          <p:cNvPr id="6" name="TextBox 5"/>
          <p:cNvSpPr txBox="1"/>
          <p:nvPr/>
        </p:nvSpPr>
        <p:spPr>
          <a:xfrm>
            <a:off x="3408297" y="2686797"/>
            <a:ext cx="621792" cy="369332"/>
          </a:xfrm>
          <a:prstGeom prst="rect">
            <a:avLst/>
          </a:prstGeom>
          <a:noFill/>
        </p:spPr>
        <p:txBody>
          <a:bodyPr wrap="square" rtlCol="0">
            <a:spAutoFit/>
          </a:bodyPr>
          <a:lstStyle/>
          <a:p>
            <a:r>
              <a:rPr lang="en-US" b="1" dirty="0">
                <a:solidFill>
                  <a:srgbClr val="FF0000"/>
                </a:solidFill>
              </a:rPr>
              <a:t>1</a:t>
            </a:r>
          </a:p>
        </p:txBody>
      </p:sp>
      <p:sp>
        <p:nvSpPr>
          <p:cNvPr id="7" name="Oval 6"/>
          <p:cNvSpPr/>
          <p:nvPr/>
        </p:nvSpPr>
        <p:spPr>
          <a:xfrm>
            <a:off x="7370064" y="3275766"/>
            <a:ext cx="374904" cy="3356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TextBox 7"/>
          <p:cNvSpPr txBox="1"/>
          <p:nvPr/>
        </p:nvSpPr>
        <p:spPr>
          <a:xfrm>
            <a:off x="8060436" y="4378610"/>
            <a:ext cx="1975104" cy="987132"/>
          </a:xfrm>
          <a:prstGeom prst="rect">
            <a:avLst/>
          </a:prstGeom>
          <a:noFill/>
        </p:spPr>
        <p:txBody>
          <a:bodyPr wrap="square" rtlCol="0">
            <a:spAutoFit/>
          </a:bodyPr>
          <a:lstStyle/>
          <a:p>
            <a:r>
              <a:rPr lang="en-US" sz="1400" dirty="0">
                <a:solidFill>
                  <a:schemeClr val="tx2"/>
                </a:solidFill>
              </a:rPr>
              <a:t>The information button displays more detail about the measures reported.</a:t>
            </a:r>
          </a:p>
        </p:txBody>
      </p:sp>
      <p:sp>
        <p:nvSpPr>
          <p:cNvPr id="9" name="Speech Bubble: Rectangle 8"/>
          <p:cNvSpPr/>
          <p:nvPr/>
        </p:nvSpPr>
        <p:spPr>
          <a:xfrm>
            <a:off x="8051656" y="4378610"/>
            <a:ext cx="1965960" cy="915766"/>
          </a:xfrm>
          <a:prstGeom prst="wedgeRectCallout">
            <a:avLst>
              <a:gd name="adj1" fmla="val -64089"/>
              <a:gd name="adj2" fmla="val -125219"/>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TextBox 9"/>
          <p:cNvSpPr txBox="1"/>
          <p:nvPr/>
        </p:nvSpPr>
        <p:spPr>
          <a:xfrm>
            <a:off x="7757831" y="3195648"/>
            <a:ext cx="621792" cy="369332"/>
          </a:xfrm>
          <a:prstGeom prst="rect">
            <a:avLst/>
          </a:prstGeom>
          <a:noFill/>
        </p:spPr>
        <p:txBody>
          <a:bodyPr wrap="square" rtlCol="0">
            <a:spAutoFit/>
          </a:bodyPr>
          <a:lstStyle/>
          <a:p>
            <a:r>
              <a:rPr lang="en-US" b="1" dirty="0">
                <a:solidFill>
                  <a:srgbClr val="FF0000"/>
                </a:solidFill>
              </a:rPr>
              <a:t>2</a:t>
            </a:r>
          </a:p>
        </p:txBody>
      </p:sp>
      <p:sp>
        <p:nvSpPr>
          <p:cNvPr id="11" name="Oval 10"/>
          <p:cNvSpPr/>
          <p:nvPr/>
        </p:nvSpPr>
        <p:spPr>
          <a:xfrm>
            <a:off x="2900934" y="2196446"/>
            <a:ext cx="702564" cy="6547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Speech Bubble: Rectangle 11"/>
          <p:cNvSpPr/>
          <p:nvPr/>
        </p:nvSpPr>
        <p:spPr>
          <a:xfrm>
            <a:off x="8235104" y="1854651"/>
            <a:ext cx="2170768" cy="1212711"/>
          </a:xfrm>
          <a:prstGeom prst="wedgeRectCallout">
            <a:avLst>
              <a:gd name="adj1" fmla="val -255126"/>
              <a:gd name="adj2" fmla="val -58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Rectangle 12"/>
          <p:cNvSpPr/>
          <p:nvPr/>
        </p:nvSpPr>
        <p:spPr>
          <a:xfrm>
            <a:off x="8257032" y="1867033"/>
            <a:ext cx="2055148" cy="1200329"/>
          </a:xfrm>
          <a:prstGeom prst="rect">
            <a:avLst/>
          </a:prstGeom>
        </p:spPr>
        <p:txBody>
          <a:bodyPr wrap="square">
            <a:spAutoFit/>
          </a:bodyPr>
          <a:lstStyle/>
          <a:p>
            <a:pPr defTabSz="952429">
              <a:spcBef>
                <a:spcPct val="30000"/>
              </a:spcBef>
              <a:spcAft>
                <a:spcPct val="0"/>
              </a:spcAft>
              <a:defRPr/>
            </a:pPr>
            <a:r>
              <a:rPr lang="en-US" altLang="en-US" sz="1200" dirty="0">
                <a:solidFill>
                  <a:schemeClr val="tx2"/>
                </a:solidFill>
                <a:latin typeface="Arial"/>
                <a:cs typeface="Arial"/>
              </a:rPr>
              <a:t>The average scale score in each reporting category helps you </a:t>
            </a:r>
            <a:r>
              <a:rPr lang="en-US" sz="1200" dirty="0">
                <a:solidFill>
                  <a:schemeClr val="tx2"/>
                </a:solidFill>
              </a:rPr>
              <a:t>understand how students performed on the different areas of the selected tests.</a:t>
            </a:r>
            <a:endParaRPr lang="en-US" sz="1200" dirty="0">
              <a:solidFill>
                <a:schemeClr val="tx2"/>
              </a:solidFill>
              <a:cs typeface="Calibri"/>
            </a:endParaRPr>
          </a:p>
        </p:txBody>
      </p:sp>
    </p:spTree>
    <p:extLst>
      <p:ext uri="{BB962C8B-B14F-4D97-AF65-F5344CB8AC3E}">
        <p14:creationId xmlns:p14="http://schemas.microsoft.com/office/powerpoint/2010/main" val="25217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C868AC-8304-4AE6-96AC-80AA222D9911}"/>
              </a:ext>
            </a:extLst>
          </p:cNvPr>
          <p:cNvSpPr>
            <a:spLocks noGrp="1"/>
          </p:cNvSpPr>
          <p:nvPr>
            <p:ph type="sldNum" sz="quarter" idx="11"/>
          </p:nvPr>
        </p:nvSpPr>
        <p:spPr/>
        <p:txBody>
          <a:bodyPr/>
          <a:lstStyle/>
          <a:p>
            <a:fld id="{58AE716E-68DD-2249-A7FA-8AEF0B14DF81}" type="slidenum">
              <a:rPr lang="en-US" smtClean="0"/>
              <a:pPr/>
              <a:t>15</a:t>
            </a:fld>
            <a:endParaRPr lang="en-US" dirty="0"/>
          </a:p>
        </p:txBody>
      </p:sp>
      <p:sp>
        <p:nvSpPr>
          <p:cNvPr id="4" name="Title 3">
            <a:extLst>
              <a:ext uri="{FF2B5EF4-FFF2-40B4-BE49-F238E27FC236}">
                <a16:creationId xmlns:a16="http://schemas.microsoft.com/office/drawing/2014/main" id="{C9FAADD4-FA9D-41A7-B84C-AC106E269B62}"/>
              </a:ext>
            </a:extLst>
          </p:cNvPr>
          <p:cNvSpPr>
            <a:spLocks noGrp="1"/>
          </p:cNvSpPr>
          <p:nvPr>
            <p:ph type="title"/>
          </p:nvPr>
        </p:nvSpPr>
        <p:spPr/>
        <p:txBody>
          <a:bodyPr/>
          <a:lstStyle/>
          <a:p>
            <a:r>
              <a:rPr lang="en-US"/>
              <a:t>The Centralized Reporting </a:t>
            </a:r>
            <a:r>
              <a:rPr lang="en-US" dirty="0"/>
              <a:t>System Series</a:t>
            </a:r>
          </a:p>
        </p:txBody>
      </p:sp>
      <p:grpSp>
        <p:nvGrpSpPr>
          <p:cNvPr id="5" name="Group 4">
            <a:extLst>
              <a:ext uri="{FF2B5EF4-FFF2-40B4-BE49-F238E27FC236}">
                <a16:creationId xmlns:a16="http://schemas.microsoft.com/office/drawing/2014/main" id="{9D21EA73-0E64-4A5D-8E04-764875938921}"/>
              </a:ext>
            </a:extLst>
          </p:cNvPr>
          <p:cNvGrpSpPr/>
          <p:nvPr/>
        </p:nvGrpSpPr>
        <p:grpSpPr>
          <a:xfrm>
            <a:off x="475043" y="846039"/>
            <a:ext cx="11092259" cy="5165921"/>
            <a:chOff x="598239" y="814223"/>
            <a:chExt cx="11092259" cy="5165921"/>
          </a:xfrm>
        </p:grpSpPr>
        <p:sp>
          <p:nvSpPr>
            <p:cNvPr id="6" name="Rectangle 5">
              <a:extLst>
                <a:ext uri="{FF2B5EF4-FFF2-40B4-BE49-F238E27FC236}">
                  <a16:creationId xmlns:a16="http://schemas.microsoft.com/office/drawing/2014/main" id="{FF244422-A087-4F88-890E-F1932D593CB3}"/>
                </a:ext>
              </a:extLst>
            </p:cNvPr>
            <p:cNvSpPr/>
            <p:nvPr/>
          </p:nvSpPr>
          <p:spPr>
            <a:xfrm>
              <a:off x="3786361" y="5108557"/>
              <a:ext cx="7904137" cy="871587"/>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50000"/>
                    </a:schemeClr>
                  </a:solidFill>
                  <a:effectLst/>
                  <a:uLnTx/>
                  <a:uFillTx/>
                  <a:latin typeface="Arial"/>
                  <a:ea typeface="+mn-ea"/>
                  <a:cs typeface="+mn-cs"/>
                </a:rPr>
                <a:t>10. How to Analyze a Basic Interim Test Report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Arial"/>
                </a:rPr>
                <a:t>11. How to Use the Advanced Features of Reporting to View Interim Data</a:t>
              </a:r>
              <a:endParaRPr kumimoji="0" lang="en-US" sz="1800" b="0" i="0" u="none" strike="noStrike" kern="1200" cap="none" spc="0" normalizeH="0" baseline="0" noProof="0" dirty="0">
                <a:ln>
                  <a:noFill/>
                </a:ln>
                <a:solidFill>
                  <a:schemeClr val="tx1">
                    <a:lumMod val="50000"/>
                  </a:schemeClr>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50000"/>
                    </a:schemeClr>
                  </a:solidFill>
                  <a:effectLst/>
                  <a:uLnTx/>
                  <a:uFillTx/>
                  <a:latin typeface="Arial"/>
                  <a:ea typeface="+mn-ea"/>
                  <a:cs typeface="+mn-cs"/>
                </a:rPr>
                <a:t>12. 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6">
              <a:extLst>
                <a:ext uri="{FF2B5EF4-FFF2-40B4-BE49-F238E27FC236}">
                  <a16:creationId xmlns:a16="http://schemas.microsoft.com/office/drawing/2014/main" id="{EC207150-5C33-4B36-80DE-21DCC5636108}"/>
                </a:ext>
              </a:extLst>
            </p:cNvPr>
            <p:cNvSpPr/>
            <p:nvPr/>
          </p:nvSpPr>
          <p:spPr>
            <a:xfrm>
              <a:off x="598239" y="814223"/>
              <a:ext cx="10644724" cy="3948546"/>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50000"/>
                    </a:schemeClr>
                  </a:solidFill>
                  <a:effectLst/>
                  <a:uLnTx/>
                  <a:uFillTx/>
                  <a:latin typeface="Arial"/>
                  <a:ea typeface="+mn-ea"/>
                  <a:cs typeface="+mn-cs"/>
                </a:rPr>
                <a:t>1</a:t>
              </a:r>
              <a:r>
                <a:rPr kumimoji="0" lang="en-US" sz="2000" b="0" i="0" u="none" strike="noStrike" kern="1200" cap="none" spc="0" normalizeH="0" baseline="0" noProof="0" dirty="0">
                  <a:ln>
                    <a:noFill/>
                  </a:ln>
                  <a:solidFill>
                    <a:schemeClr val="tx1">
                      <a:lumMod val="50000"/>
                    </a:schemeClr>
                  </a:solidFill>
                  <a:effectLst/>
                  <a:uLnTx/>
                  <a:uFillTx/>
                  <a:ea typeface="+mn-ea"/>
                  <a:cs typeface="+mn-cs"/>
                </a:rPr>
                <a:t>. How to Navigate the Dashboard and Access Your Summative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2. How to Understand Measures for Standards, Depth of Knowledge (</a:t>
              </a:r>
              <a:r>
                <a:rPr kumimoji="0" lang="en-US" sz="2000" b="0" i="0" u="none" strike="noStrike" kern="1200" cap="none" spc="0" normalizeH="0" baseline="0" noProof="0" dirty="0" err="1">
                  <a:ln>
                    <a:noFill/>
                  </a:ln>
                  <a:solidFill>
                    <a:schemeClr val="tx1">
                      <a:lumMod val="50000"/>
                    </a:schemeClr>
                  </a:solidFill>
                  <a:effectLst/>
                  <a:uLnTx/>
                  <a:uFillTx/>
                  <a:ea typeface="+mn-ea"/>
                  <a:cs typeface="+mn-cs"/>
                </a:rPr>
                <a:t>DoK</a:t>
              </a:r>
              <a:r>
                <a:rPr kumimoji="0" lang="en-US" sz="2000" b="0" i="0" u="none" strike="noStrike" kern="1200" cap="none" spc="0" normalizeH="0" baseline="0" noProof="0" dirty="0">
                  <a:ln>
                    <a:noFill/>
                  </a:ln>
                  <a:solidFill>
                    <a:schemeClr val="tx1">
                      <a:lumMod val="50000"/>
                    </a:schemeClr>
                  </a:solidFill>
                  <a:effectLst/>
                  <a:uLnTx/>
                  <a:uFillTx/>
                  <a:ea typeface="+mn-ea"/>
                  <a:cs typeface="+mn-cs"/>
                </a:rPr>
                <a:t>) Levels, and Writing Dimensions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3. How to Understand a Demographic Breakdown Report and a Student Portfolio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rPr>
                <a:t>4. How to Drill Down into Your Results by Selecting Specific Tests &amp; Classes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5. How to Drill Down into Your Results by Selecting Previous School Years &amp; Previous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rPr>
                <a:t>6. How to Track Student Performance Over Time Using the Longitudinal Report</a:t>
              </a:r>
              <a:endParaRPr kumimoji="0" lang="en-US" sz="2000" b="0" i="0" u="none" strike="noStrike" kern="1200" cap="none" spc="0" normalizeH="0" baseline="0" noProof="0" dirty="0">
                <a:ln>
                  <a:noFill/>
                </a:ln>
                <a:solidFill>
                  <a:schemeClr val="tx1">
                    <a:lumMod val="50000"/>
                  </a:scheme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7. How to Print Individual Student Reports (ISR) and Student Data 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8. How to Print and Export Data You Can See in Your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9. How to Use the Roster Manager to Add, Modify, and Upload Rosters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8B243F3D-FC9D-4C20-BCD4-437175CF7B58}"/>
                </a:ext>
              </a:extLst>
            </p:cNvPr>
            <p:cNvSpPr/>
            <p:nvPr/>
          </p:nvSpPr>
          <p:spPr>
            <a:xfrm>
              <a:off x="667512" y="5339558"/>
              <a:ext cx="2913453" cy="592095"/>
            </a:xfrm>
            <a:prstGeom prst="roundRect">
              <a:avLst/>
            </a:prstGeom>
            <a:no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Interim and Benchmark Assessments Only</a:t>
              </a:r>
            </a:p>
          </p:txBody>
        </p:sp>
      </p:grpSp>
    </p:spTree>
    <p:extLst>
      <p:ext uri="{BB962C8B-B14F-4D97-AF65-F5344CB8AC3E}">
        <p14:creationId xmlns:p14="http://schemas.microsoft.com/office/powerpoint/2010/main" val="1232356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rPr>
              <a:t>The Centralized Reporting System User Guide for Summative and Interim Assessments, 2021-2022</a:t>
            </a:r>
          </a:p>
          <a:p>
            <a:pPr>
              <a:buFont typeface="Arial" panose="020B0604020202020204" pitchFamily="34" charset="0"/>
              <a:buChar char="•"/>
              <a:defRPr/>
            </a:pPr>
            <a:r>
              <a:rPr lang="en-US" dirty="0">
                <a:solidFill>
                  <a:srgbClr val="FF0000"/>
                </a:solidFill>
              </a:rPr>
              <a:t> </a:t>
            </a:r>
            <a:r>
              <a:rPr lang="en-US" dirty="0">
                <a:solidFill>
                  <a:srgbClr val="FF0000"/>
                </a:solidFill>
                <a:hlinkClick r:id="rId3"/>
              </a:rPr>
              <a:t>https://alohahsap.org/</a:t>
            </a:r>
            <a:r>
              <a:rPr lang="en-US" dirty="0">
                <a:solidFill>
                  <a:srgbClr val="FF0000"/>
                </a:solidFill>
              </a:rPr>
              <a:t> </a:t>
            </a:r>
          </a:p>
          <a:p>
            <a:r>
              <a:rPr lang="en-US" dirty="0"/>
              <a:t>HSAP Help Desk</a:t>
            </a:r>
            <a:br>
              <a:rPr lang="en-US" dirty="0"/>
            </a:br>
            <a:r>
              <a:rPr lang="en-US" dirty="0"/>
              <a:t>Phone: 1-866-648-3712</a:t>
            </a:r>
            <a:br>
              <a:rPr lang="en-US" dirty="0"/>
            </a:br>
            <a:r>
              <a:rPr lang="en-US" dirty="0"/>
              <a:t>Email: </a:t>
            </a:r>
            <a:r>
              <a:rPr lang="en-US" dirty="0">
                <a:hlinkClick r:id="rId4"/>
              </a:rPr>
              <a:t>hsaphelpdesk@cambiumassessment.com</a:t>
            </a:r>
            <a:br>
              <a:rPr lang="en-US" dirty="0"/>
            </a:br>
            <a:endParaRPr lang="en-US" dirty="0">
              <a:solidFill>
                <a:srgbClr val="FF0000"/>
              </a:solidFill>
            </a:endParaRPr>
          </a:p>
        </p:txBody>
      </p:sp>
      <p:sp>
        <p:nvSpPr>
          <p:cNvPr id="2" name="Title 1"/>
          <p:cNvSpPr>
            <a:spLocks noGrp="1"/>
          </p:cNvSpPr>
          <p:nvPr>
            <p:ph type="title"/>
          </p:nvPr>
        </p:nvSpPr>
        <p:spPr/>
        <p:txBody>
          <a:bodyPr>
            <a:noAutofit/>
          </a:bodyPr>
          <a:lstStyle/>
          <a:p>
            <a:r>
              <a:rPr lang="en-US" dirty="0"/>
              <a:t>More Help</a:t>
            </a: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257078" y="6464155"/>
            <a:ext cx="706657" cy="278820"/>
          </a:xfrm>
        </p:spPr>
        <p:txBody>
          <a:bodyPr/>
          <a:lstStyle/>
          <a:p>
            <a:pPr algn="r"/>
            <a:r>
              <a:rPr lang="en-US" dirty="0">
                <a:latin typeface="+mn-lt"/>
              </a:rPr>
              <a:t>25</a:t>
            </a:r>
          </a:p>
        </p:txBody>
      </p:sp>
    </p:spTree>
    <p:extLst>
      <p:ext uri="{BB962C8B-B14F-4D97-AF65-F5344CB8AC3E}">
        <p14:creationId xmlns:p14="http://schemas.microsoft.com/office/powerpoint/2010/main" val="48353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6F0BD2-2ED0-4A30-8BA4-499B8F77A3A2}"/>
              </a:ext>
            </a:extLst>
          </p:cNvPr>
          <p:cNvSpPr>
            <a:spLocks noGrp="1"/>
          </p:cNvSpPr>
          <p:nvPr>
            <p:ph type="sldNum" sz="quarter" idx="11"/>
          </p:nvPr>
        </p:nvSpPr>
        <p:spPr/>
        <p:txBody>
          <a:bodyPr/>
          <a:lstStyle/>
          <a:p>
            <a:fld id="{58AE716E-68DD-2249-A7FA-8AEF0B14DF81}" type="slidenum">
              <a:rPr lang="en-US" smtClean="0"/>
              <a:pPr/>
              <a:t>2</a:t>
            </a:fld>
            <a:endParaRPr lang="en-US" dirty="0"/>
          </a:p>
        </p:txBody>
      </p:sp>
      <p:sp>
        <p:nvSpPr>
          <p:cNvPr id="4" name="Title 3">
            <a:extLst>
              <a:ext uri="{FF2B5EF4-FFF2-40B4-BE49-F238E27FC236}">
                <a16:creationId xmlns:a16="http://schemas.microsoft.com/office/drawing/2014/main" id="{36AA30FA-A201-47AA-AE10-9D53434BCB59}"/>
              </a:ext>
            </a:extLst>
          </p:cNvPr>
          <p:cNvSpPr>
            <a:spLocks noGrp="1"/>
          </p:cNvSpPr>
          <p:nvPr>
            <p:ph type="title"/>
          </p:nvPr>
        </p:nvSpPr>
        <p:spPr/>
        <p:txBody>
          <a:bodyPr/>
          <a:lstStyle/>
          <a:p>
            <a:r>
              <a:rPr lang="en-US" dirty="0"/>
              <a:t>Objectives</a:t>
            </a:r>
          </a:p>
        </p:txBody>
      </p:sp>
      <p:sp>
        <p:nvSpPr>
          <p:cNvPr id="5" name="Rectangle: Rounded Corners 4">
            <a:extLst>
              <a:ext uri="{FF2B5EF4-FFF2-40B4-BE49-F238E27FC236}">
                <a16:creationId xmlns:a16="http://schemas.microsoft.com/office/drawing/2014/main" id="{F8E08DFC-78FB-49D6-A66D-032DEC042771}"/>
              </a:ext>
            </a:extLst>
          </p:cNvPr>
          <p:cNvSpPr/>
          <p:nvPr/>
        </p:nvSpPr>
        <p:spPr>
          <a:xfrm>
            <a:off x="708836" y="846306"/>
            <a:ext cx="10565176" cy="4916767"/>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r>
              <a:rPr lang="en-US" sz="2400" dirty="0">
                <a:solidFill>
                  <a:schemeClr val="tx1">
                    <a:lumMod val="50000"/>
                  </a:schemeClr>
                </a:solidFill>
              </a:rPr>
              <a:t>Navigate the Centralized Reporting system dashboards to view and filter results for:</a:t>
            </a:r>
          </a:p>
          <a:p>
            <a:pPr marL="800100" lvl="1" indent="-342900">
              <a:buFont typeface="Arial" panose="020B0604020202020204" pitchFamily="34" charset="0"/>
              <a:buChar char="•"/>
            </a:pPr>
            <a:r>
              <a:rPr lang="en-US" sz="2400" dirty="0">
                <a:solidFill>
                  <a:schemeClr val="tx1">
                    <a:lumMod val="50000"/>
                  </a:schemeClr>
                </a:solidFill>
              </a:rPr>
              <a:t> teachers, school- and complex-level users </a:t>
            </a:r>
          </a:p>
          <a:p>
            <a:pPr marL="800100" lvl="1" indent="-342900">
              <a:buFont typeface="Arial" panose="020B0604020202020204" pitchFamily="34" charset="0"/>
              <a:buChar char="•"/>
            </a:pPr>
            <a:r>
              <a:rPr lang="en-US" sz="2400" dirty="0">
                <a:solidFill>
                  <a:schemeClr val="tx1">
                    <a:lumMod val="50000"/>
                  </a:schemeClr>
                </a:solidFill>
              </a:rPr>
              <a:t> state-level users</a:t>
            </a:r>
          </a:p>
          <a:p>
            <a:pPr marL="342900" indent="-342900">
              <a:buFont typeface="Arial" panose="020B0604020202020204" pitchFamily="34" charset="0"/>
              <a:buChar char="•"/>
            </a:pPr>
            <a:endParaRPr lang="en-US" sz="2400" dirty="0">
              <a:solidFill>
                <a:schemeClr val="tx1">
                  <a:lumMod val="50000"/>
                </a:schemeClr>
              </a:solidFill>
            </a:endParaRPr>
          </a:p>
          <a:p>
            <a:pPr marL="342900" indent="-342900">
              <a:buFont typeface="Arial" panose="020B0604020202020204" pitchFamily="34" charset="0"/>
              <a:buChar char="•"/>
            </a:pPr>
            <a:r>
              <a:rPr lang="en-US" sz="2400" dirty="0">
                <a:solidFill>
                  <a:schemeClr val="tx1">
                    <a:lumMod val="50000"/>
                  </a:schemeClr>
                </a:solidFill>
              </a:rPr>
              <a:t>Understand the Performance on Tests page for:</a:t>
            </a:r>
          </a:p>
          <a:p>
            <a:pPr marL="800100" lvl="1" indent="-342900">
              <a:buFont typeface="Arial" panose="020B0604020202020204" pitchFamily="34" charset="0"/>
              <a:buChar char="•"/>
            </a:pPr>
            <a:r>
              <a:rPr lang="en-US" sz="2400" dirty="0">
                <a:solidFill>
                  <a:schemeClr val="tx1">
                    <a:lumMod val="50000"/>
                  </a:schemeClr>
                </a:solidFill>
              </a:rPr>
              <a:t>filter options for school- and complex-level users</a:t>
            </a:r>
          </a:p>
          <a:p>
            <a:pPr marL="800100" lvl="1" indent="-342900">
              <a:buFont typeface="Arial" panose="020B0604020202020204" pitchFamily="34" charset="0"/>
              <a:buChar char="•"/>
            </a:pPr>
            <a:r>
              <a:rPr lang="en-US" sz="2400" dirty="0">
                <a:solidFill>
                  <a:schemeClr val="tx1">
                    <a:lumMod val="50000"/>
                  </a:schemeClr>
                </a:solidFill>
              </a:rPr>
              <a:t>aggregate results at state, complex, school, and teacher level</a:t>
            </a:r>
          </a:p>
          <a:p>
            <a:pPr marL="800100" lvl="1" indent="-342900">
              <a:buFont typeface="Arial" panose="020B0604020202020204" pitchFamily="34" charset="0"/>
              <a:buChar char="•"/>
            </a:pPr>
            <a:endParaRPr lang="en-US" sz="2400" dirty="0">
              <a:solidFill>
                <a:schemeClr val="tx1">
                  <a:lumMod val="50000"/>
                </a:schemeClr>
              </a:solidFill>
            </a:endParaRPr>
          </a:p>
          <a:p>
            <a:pPr marL="342900" indent="-342900">
              <a:buFont typeface="Arial" panose="020B0604020202020204" pitchFamily="34" charset="0"/>
              <a:buChar char="•"/>
            </a:pPr>
            <a:r>
              <a:rPr lang="en-US" sz="2400" dirty="0">
                <a:solidFill>
                  <a:schemeClr val="tx1">
                    <a:lumMod val="50000"/>
                  </a:schemeClr>
                </a:solidFill>
              </a:rPr>
              <a:t>Analyze a specific test report for:</a:t>
            </a:r>
          </a:p>
          <a:p>
            <a:pPr marL="800100" lvl="1" indent="-342900">
              <a:buFont typeface="Arial" panose="020B0604020202020204" pitchFamily="34" charset="0"/>
              <a:buChar char="•"/>
            </a:pPr>
            <a:r>
              <a:rPr lang="en-US" sz="2400" dirty="0">
                <a:solidFill>
                  <a:schemeClr val="tx1">
                    <a:lumMod val="50000"/>
                  </a:schemeClr>
                </a:solidFill>
              </a:rPr>
              <a:t>roster and student results using the toggle tabs</a:t>
            </a:r>
          </a:p>
          <a:p>
            <a:pPr marL="800100" lvl="1" indent="-342900">
              <a:buFont typeface="Arial" panose="020B0604020202020204" pitchFamily="34" charset="0"/>
              <a:buChar char="•"/>
            </a:pPr>
            <a:r>
              <a:rPr lang="en-US" sz="2400" dirty="0">
                <a:solidFill>
                  <a:schemeClr val="tx1">
                    <a:lumMod val="50000"/>
                  </a:schemeClr>
                </a:solidFill>
              </a:rPr>
              <a:t>performance measures and sorting</a:t>
            </a:r>
          </a:p>
        </p:txBody>
      </p:sp>
    </p:spTree>
    <p:extLst>
      <p:ext uri="{BB962C8B-B14F-4D97-AF65-F5344CB8AC3E}">
        <p14:creationId xmlns:p14="http://schemas.microsoft.com/office/powerpoint/2010/main" val="361998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9140BA60-778C-48DA-9387-271AC5AC4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45" y="861430"/>
            <a:ext cx="11417300" cy="513513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E5DFECCB-F85F-4758-847D-C5396379B41C}"/>
              </a:ext>
            </a:extLst>
          </p:cNvPr>
          <p:cNvSpPr>
            <a:spLocks noGrp="1"/>
          </p:cNvSpPr>
          <p:nvPr>
            <p:ph type="sldNum" sz="quarter" idx="11"/>
          </p:nvPr>
        </p:nvSpPr>
        <p:spPr/>
        <p:txBody>
          <a:bodyPr/>
          <a:lstStyle/>
          <a:p>
            <a:fld id="{58AE716E-68DD-2249-A7FA-8AEF0B14DF81}" type="slidenum">
              <a:rPr lang="en-US" smtClean="0"/>
              <a:pPr/>
              <a:t>3</a:t>
            </a:fld>
            <a:endParaRPr lang="en-US" dirty="0"/>
          </a:p>
        </p:txBody>
      </p:sp>
      <p:sp>
        <p:nvSpPr>
          <p:cNvPr id="4" name="Title 3">
            <a:extLst>
              <a:ext uri="{FF2B5EF4-FFF2-40B4-BE49-F238E27FC236}">
                <a16:creationId xmlns:a16="http://schemas.microsoft.com/office/drawing/2014/main" id="{5F72F802-A495-43BA-9346-3D01AB81D186}"/>
              </a:ext>
            </a:extLst>
          </p:cNvPr>
          <p:cNvSpPr>
            <a:spLocks noGrp="1"/>
          </p:cNvSpPr>
          <p:nvPr>
            <p:ph type="title"/>
          </p:nvPr>
        </p:nvSpPr>
        <p:spPr/>
        <p:txBody>
          <a:bodyPr/>
          <a:lstStyle/>
          <a:p>
            <a:r>
              <a:rPr lang="en-US" dirty="0"/>
              <a:t>Dashboard</a:t>
            </a:r>
          </a:p>
        </p:txBody>
      </p:sp>
      <p:sp>
        <p:nvSpPr>
          <p:cNvPr id="5" name="Rectangle 4">
            <a:extLst>
              <a:ext uri="{FF2B5EF4-FFF2-40B4-BE49-F238E27FC236}">
                <a16:creationId xmlns:a16="http://schemas.microsoft.com/office/drawing/2014/main" id="{0EEAE536-BCA8-4C6B-AC6B-6A7B0BC0729C}"/>
              </a:ext>
            </a:extLst>
          </p:cNvPr>
          <p:cNvSpPr/>
          <p:nvPr/>
        </p:nvSpPr>
        <p:spPr>
          <a:xfrm>
            <a:off x="2882224" y="3647737"/>
            <a:ext cx="4176006" cy="16799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29348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675D18-C60A-433E-A59F-4AAFC49F9A28}"/>
              </a:ext>
            </a:extLst>
          </p:cNvPr>
          <p:cNvPicPr>
            <a:picLocks noChangeAspect="1"/>
          </p:cNvPicPr>
          <p:nvPr/>
        </p:nvPicPr>
        <p:blipFill>
          <a:blip r:embed="rId3"/>
          <a:stretch>
            <a:fillRect/>
          </a:stretch>
        </p:blipFill>
        <p:spPr>
          <a:xfrm>
            <a:off x="338887" y="883230"/>
            <a:ext cx="7070547" cy="380552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2A5ACD91-A596-4ACC-8073-5E62C42464A7}"/>
              </a:ext>
            </a:extLst>
          </p:cNvPr>
          <p:cNvSpPr/>
          <p:nvPr/>
        </p:nvSpPr>
        <p:spPr>
          <a:xfrm>
            <a:off x="311560" y="998236"/>
            <a:ext cx="11346493" cy="48615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7" name="Oval 16">
            <a:extLst>
              <a:ext uri="{FF2B5EF4-FFF2-40B4-BE49-F238E27FC236}">
                <a16:creationId xmlns:a16="http://schemas.microsoft.com/office/drawing/2014/main" id="{21575734-5242-4C79-8329-A307F2785936}"/>
              </a:ext>
            </a:extLst>
          </p:cNvPr>
          <p:cNvSpPr/>
          <p:nvPr/>
        </p:nvSpPr>
        <p:spPr>
          <a:xfrm>
            <a:off x="4903037" y="3776795"/>
            <a:ext cx="1769583" cy="4294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1" name="Flowchart: Connector 20">
            <a:extLst>
              <a:ext uri="{FF2B5EF4-FFF2-40B4-BE49-F238E27FC236}">
                <a16:creationId xmlns:a16="http://schemas.microsoft.com/office/drawing/2014/main" id="{A6D8B233-08EF-41FF-9A8D-212BE80880BF}"/>
              </a:ext>
            </a:extLst>
          </p:cNvPr>
          <p:cNvSpPr/>
          <p:nvPr/>
        </p:nvSpPr>
        <p:spPr>
          <a:xfrm>
            <a:off x="413476" y="4219776"/>
            <a:ext cx="984201" cy="451568"/>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FB10988C-C5A4-4927-87A9-AA388982000F}"/>
              </a:ext>
            </a:extLst>
          </p:cNvPr>
          <p:cNvSpPr>
            <a:spLocks noGrp="1"/>
          </p:cNvSpPr>
          <p:nvPr>
            <p:ph type="sldNum" sz="quarter" idx="12"/>
          </p:nvPr>
        </p:nvSpPr>
        <p:spPr/>
        <p:txBody>
          <a:bodyPr/>
          <a:lstStyle/>
          <a:p>
            <a:fld id="{B70F7035-E4E1-4BB6-A0A9-EB548548B6A5}" type="slidenum">
              <a:rPr lang="en-US" smtClean="0"/>
              <a:t>4</a:t>
            </a:fld>
            <a:endParaRPr lang="en-US"/>
          </a:p>
        </p:txBody>
      </p:sp>
      <p:pic>
        <p:nvPicPr>
          <p:cNvPr id="5" name="Picture 4">
            <a:extLst>
              <a:ext uri="{FF2B5EF4-FFF2-40B4-BE49-F238E27FC236}">
                <a16:creationId xmlns:a16="http://schemas.microsoft.com/office/drawing/2014/main" id="{53A4D704-7E8B-4CE5-B691-18CD87AB5FDE}"/>
              </a:ext>
            </a:extLst>
          </p:cNvPr>
          <p:cNvPicPr>
            <a:picLocks noChangeAspect="1"/>
          </p:cNvPicPr>
          <p:nvPr/>
        </p:nvPicPr>
        <p:blipFill>
          <a:blip r:embed="rId4"/>
          <a:stretch>
            <a:fillRect/>
          </a:stretch>
        </p:blipFill>
        <p:spPr>
          <a:xfrm>
            <a:off x="4903038" y="3012106"/>
            <a:ext cx="5769726" cy="309796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48252C8-3CD7-4382-8642-98E3E1712B19}"/>
              </a:ext>
            </a:extLst>
          </p:cNvPr>
          <p:cNvSpPr>
            <a:spLocks noGrp="1"/>
          </p:cNvSpPr>
          <p:nvPr>
            <p:ph type="title" idx="4294967295"/>
          </p:nvPr>
        </p:nvSpPr>
        <p:spPr>
          <a:xfrm>
            <a:off x="146506" y="99667"/>
            <a:ext cx="11016200" cy="518012"/>
          </a:xfrm>
        </p:spPr>
        <p:txBody>
          <a:bodyPr/>
          <a:lstStyle/>
          <a:p>
            <a:r>
              <a:rPr lang="en-US" dirty="0"/>
              <a:t>Dashboard: Filtering</a:t>
            </a:r>
          </a:p>
        </p:txBody>
      </p:sp>
      <p:sp>
        <p:nvSpPr>
          <p:cNvPr id="7" name="TextBox 6"/>
          <p:cNvSpPr txBox="1"/>
          <p:nvPr/>
        </p:nvSpPr>
        <p:spPr>
          <a:xfrm>
            <a:off x="7787901" y="940733"/>
            <a:ext cx="4001629" cy="2013870"/>
          </a:xfrm>
          <a:prstGeom prst="rect">
            <a:avLst/>
          </a:prstGeom>
          <a:noFill/>
        </p:spPr>
        <p:txBody>
          <a:bodyPr wrap="square" rtlCol="0">
            <a:spAutoFit/>
          </a:bodyPr>
          <a:lstStyle/>
          <a:p>
            <a:r>
              <a:rPr lang="en-US" dirty="0"/>
              <a:t>Note: If your students have completed summative assessments, the dashboard is automatically filtered to display summatives only. If you would like to view interim assessment results, you will need to filter for those.</a:t>
            </a:r>
          </a:p>
          <a:p>
            <a:endParaRPr lang="en-US" dirty="0"/>
          </a:p>
        </p:txBody>
      </p:sp>
      <p:sp>
        <p:nvSpPr>
          <p:cNvPr id="8" name="Rectangle: Rounded Corners 7"/>
          <p:cNvSpPr/>
          <p:nvPr/>
        </p:nvSpPr>
        <p:spPr>
          <a:xfrm>
            <a:off x="7686675" y="883230"/>
            <a:ext cx="4102855" cy="1902764"/>
          </a:xfrm>
          <a:prstGeom prst="roundRect">
            <a:avLst/>
          </a:prstGeom>
          <a:noFill/>
          <a:ln>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TextBox 5"/>
          <p:cNvSpPr txBox="1"/>
          <p:nvPr/>
        </p:nvSpPr>
        <p:spPr>
          <a:xfrm>
            <a:off x="13814" y="1320293"/>
            <a:ext cx="422694" cy="370483"/>
          </a:xfrm>
          <a:prstGeom prst="rect">
            <a:avLst/>
          </a:prstGeom>
          <a:noFill/>
        </p:spPr>
        <p:txBody>
          <a:bodyPr wrap="square" rtlCol="0">
            <a:spAutoFit/>
          </a:bodyPr>
          <a:lstStyle/>
          <a:p>
            <a:r>
              <a:rPr lang="en-US" b="1" dirty="0">
                <a:solidFill>
                  <a:srgbClr val="FF0000"/>
                </a:solidFill>
              </a:rPr>
              <a:t>1</a:t>
            </a:r>
          </a:p>
        </p:txBody>
      </p:sp>
      <p:sp>
        <p:nvSpPr>
          <p:cNvPr id="12" name="TextBox 11"/>
          <p:cNvSpPr txBox="1"/>
          <p:nvPr/>
        </p:nvSpPr>
        <p:spPr>
          <a:xfrm>
            <a:off x="1084251" y="4718536"/>
            <a:ext cx="422694" cy="370483"/>
          </a:xfrm>
          <a:prstGeom prst="rect">
            <a:avLst/>
          </a:prstGeom>
          <a:noFill/>
        </p:spPr>
        <p:txBody>
          <a:bodyPr wrap="square" rtlCol="0">
            <a:spAutoFit/>
          </a:bodyPr>
          <a:lstStyle/>
          <a:p>
            <a:r>
              <a:rPr lang="en-US" b="1" dirty="0">
                <a:solidFill>
                  <a:srgbClr val="FF0000"/>
                </a:solidFill>
              </a:rPr>
              <a:t>2</a:t>
            </a:r>
          </a:p>
        </p:txBody>
      </p:sp>
    </p:spTree>
    <p:extLst>
      <p:ext uri="{BB962C8B-B14F-4D97-AF65-F5344CB8AC3E}">
        <p14:creationId xmlns:p14="http://schemas.microsoft.com/office/powerpoint/2010/main" val="336323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A6B358-6B3E-4E4D-95EA-9A2763578665}"/>
              </a:ext>
            </a:extLst>
          </p:cNvPr>
          <p:cNvSpPr>
            <a:spLocks noGrp="1"/>
          </p:cNvSpPr>
          <p:nvPr>
            <p:ph type="sldNum" sz="quarter" idx="11"/>
          </p:nvPr>
        </p:nvSpPr>
        <p:spPr/>
        <p:txBody>
          <a:bodyPr/>
          <a:lstStyle/>
          <a:p>
            <a:fld id="{58AE716E-68DD-2249-A7FA-8AEF0B14DF81}" type="slidenum">
              <a:rPr lang="en-US" smtClean="0"/>
              <a:pPr/>
              <a:t>5</a:t>
            </a:fld>
            <a:endParaRPr lang="en-US" dirty="0"/>
          </a:p>
        </p:txBody>
      </p:sp>
      <p:sp>
        <p:nvSpPr>
          <p:cNvPr id="4" name="Title 3">
            <a:extLst>
              <a:ext uri="{FF2B5EF4-FFF2-40B4-BE49-F238E27FC236}">
                <a16:creationId xmlns:a16="http://schemas.microsoft.com/office/drawing/2014/main" id="{C46836C2-877F-48CD-BD1C-CCF4DD6452CA}"/>
              </a:ext>
            </a:extLst>
          </p:cNvPr>
          <p:cNvSpPr>
            <a:spLocks noGrp="1"/>
          </p:cNvSpPr>
          <p:nvPr>
            <p:ph type="title"/>
          </p:nvPr>
        </p:nvSpPr>
        <p:spPr>
          <a:xfrm>
            <a:off x="411236" y="0"/>
            <a:ext cx="11369528" cy="518012"/>
          </a:xfrm>
        </p:spPr>
        <p:txBody>
          <a:bodyPr/>
          <a:lstStyle/>
          <a:p>
            <a:r>
              <a:rPr lang="en-US" dirty="0"/>
              <a:t>State-Level Users’ Dashboard Selector—District View Option</a:t>
            </a:r>
          </a:p>
        </p:txBody>
      </p:sp>
      <p:pic>
        <p:nvPicPr>
          <p:cNvPr id="6" name="Picture 5"/>
          <p:cNvPicPr>
            <a:picLocks noChangeAspect="1"/>
          </p:cNvPicPr>
          <p:nvPr/>
        </p:nvPicPr>
        <p:blipFill>
          <a:blip r:embed="rId3"/>
          <a:stretch>
            <a:fillRect/>
          </a:stretch>
        </p:blipFill>
        <p:spPr>
          <a:xfrm>
            <a:off x="182532" y="908551"/>
            <a:ext cx="5452149" cy="3380443"/>
          </a:xfrm>
          <a:prstGeom prst="rect">
            <a:avLst/>
          </a:prstGeom>
        </p:spPr>
      </p:pic>
      <p:pic>
        <p:nvPicPr>
          <p:cNvPr id="5" name="Picture 4">
            <a:extLst>
              <a:ext uri="{FF2B5EF4-FFF2-40B4-BE49-F238E27FC236}">
                <a16:creationId xmlns:a16="http://schemas.microsoft.com/office/drawing/2014/main" id="{87061510-789F-4E6A-A27A-5F5469FDD09F}"/>
              </a:ext>
            </a:extLst>
          </p:cNvPr>
          <p:cNvPicPr>
            <a:picLocks noChangeAspect="1"/>
          </p:cNvPicPr>
          <p:nvPr/>
        </p:nvPicPr>
        <p:blipFill>
          <a:blip r:embed="rId4"/>
          <a:stretch>
            <a:fillRect/>
          </a:stretch>
        </p:blipFill>
        <p:spPr>
          <a:xfrm>
            <a:off x="5264150" y="2994801"/>
            <a:ext cx="6076950" cy="303634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Rectangle 1"/>
          <p:cNvSpPr/>
          <p:nvPr/>
        </p:nvSpPr>
        <p:spPr>
          <a:xfrm>
            <a:off x="284672" y="2320506"/>
            <a:ext cx="4979478" cy="12335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53135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A4CA11-0BF3-4FD8-895F-7B7E38430345}"/>
              </a:ext>
            </a:extLst>
          </p:cNvPr>
          <p:cNvSpPr>
            <a:spLocks noGrp="1"/>
          </p:cNvSpPr>
          <p:nvPr>
            <p:ph type="sldNum" sz="quarter" idx="11"/>
          </p:nvPr>
        </p:nvSpPr>
        <p:spPr/>
        <p:txBody>
          <a:bodyPr/>
          <a:lstStyle/>
          <a:p>
            <a:fld id="{58AE716E-68DD-2249-A7FA-8AEF0B14DF81}" type="slidenum">
              <a:rPr lang="en-US" smtClean="0"/>
              <a:pPr/>
              <a:t>6</a:t>
            </a:fld>
            <a:endParaRPr lang="en-US" dirty="0"/>
          </a:p>
        </p:txBody>
      </p:sp>
      <p:sp>
        <p:nvSpPr>
          <p:cNvPr id="4" name="Title 3">
            <a:extLst>
              <a:ext uri="{FF2B5EF4-FFF2-40B4-BE49-F238E27FC236}">
                <a16:creationId xmlns:a16="http://schemas.microsoft.com/office/drawing/2014/main" id="{BE426BF3-FC57-4CC0-9088-C7393BBB6B17}"/>
              </a:ext>
            </a:extLst>
          </p:cNvPr>
          <p:cNvSpPr>
            <a:spLocks noGrp="1"/>
          </p:cNvSpPr>
          <p:nvPr>
            <p:ph type="title"/>
          </p:nvPr>
        </p:nvSpPr>
        <p:spPr/>
        <p:txBody>
          <a:bodyPr/>
          <a:lstStyle/>
          <a:p>
            <a:r>
              <a:rPr lang="en-US" dirty="0"/>
              <a:t>Performance on Tests Report for a Teacher—Page Layout</a:t>
            </a:r>
          </a:p>
        </p:txBody>
      </p:sp>
      <p:grpSp>
        <p:nvGrpSpPr>
          <p:cNvPr id="6" name="Group 5">
            <a:extLst>
              <a:ext uri="{FF2B5EF4-FFF2-40B4-BE49-F238E27FC236}">
                <a16:creationId xmlns:a16="http://schemas.microsoft.com/office/drawing/2014/main" id="{5C0B9A75-293B-4B0B-8B0E-49150EA09A44}"/>
              </a:ext>
            </a:extLst>
          </p:cNvPr>
          <p:cNvGrpSpPr/>
          <p:nvPr/>
        </p:nvGrpSpPr>
        <p:grpSpPr>
          <a:xfrm>
            <a:off x="874700" y="910936"/>
            <a:ext cx="10772799" cy="5036128"/>
            <a:chOff x="874700" y="910936"/>
            <a:chExt cx="10772799" cy="5036128"/>
          </a:xfrm>
        </p:grpSpPr>
        <p:grpSp>
          <p:nvGrpSpPr>
            <p:cNvPr id="20" name="Group 19">
              <a:extLst>
                <a:ext uri="{FF2B5EF4-FFF2-40B4-BE49-F238E27FC236}">
                  <a16:creationId xmlns:a16="http://schemas.microsoft.com/office/drawing/2014/main" id="{52EE7CC3-8E83-4886-905D-7A4AC762DC61}"/>
                </a:ext>
              </a:extLst>
            </p:cNvPr>
            <p:cNvGrpSpPr/>
            <p:nvPr/>
          </p:nvGrpSpPr>
          <p:grpSpPr>
            <a:xfrm>
              <a:off x="874700" y="910936"/>
              <a:ext cx="10772799" cy="5036128"/>
              <a:chOff x="571499" y="910936"/>
              <a:chExt cx="10772799" cy="5036128"/>
            </a:xfrm>
            <a:effectLst>
              <a:outerShdw blurRad="50800" dist="38100" dir="2700000" algn="tl" rotWithShape="0">
                <a:prstClr val="black">
                  <a:alpha val="40000"/>
                </a:prstClr>
              </a:outerShdw>
            </a:effectLst>
          </p:grpSpPr>
          <p:pic>
            <p:nvPicPr>
              <p:cNvPr id="11" name="Picture 10" descr="A screenshot of a cell phone&#10;&#10;Description automatically generated">
                <a:extLst>
                  <a:ext uri="{FF2B5EF4-FFF2-40B4-BE49-F238E27FC236}">
                    <a16:creationId xmlns:a16="http://schemas.microsoft.com/office/drawing/2014/main" id="{B01A7947-D605-455A-9F60-9C22BF063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99" y="910936"/>
                <a:ext cx="10772799" cy="5036128"/>
              </a:xfrm>
              <a:prstGeom prst="rect">
                <a:avLst/>
              </a:prstGeom>
              <a:ln w="12700">
                <a:solidFill>
                  <a:schemeClr val="bg1">
                    <a:lumMod val="75000"/>
                  </a:schemeClr>
                </a:solidFill>
              </a:ln>
            </p:spPr>
          </p:pic>
          <p:pic>
            <p:nvPicPr>
              <p:cNvPr id="15" name="Picture 14">
                <a:extLst>
                  <a:ext uri="{FF2B5EF4-FFF2-40B4-BE49-F238E27FC236}">
                    <a16:creationId xmlns:a16="http://schemas.microsoft.com/office/drawing/2014/main" id="{D42BF11E-F134-446E-B68A-D3B02E9884E5}"/>
                  </a:ext>
                </a:extLst>
              </p:cNvPr>
              <p:cNvPicPr>
                <a:picLocks noChangeAspect="1"/>
              </p:cNvPicPr>
              <p:nvPr/>
            </p:nvPicPr>
            <p:blipFill>
              <a:blip r:embed="rId4"/>
              <a:stretch>
                <a:fillRect/>
              </a:stretch>
            </p:blipFill>
            <p:spPr>
              <a:xfrm>
                <a:off x="8418444" y="2353043"/>
                <a:ext cx="1679714" cy="372141"/>
              </a:xfrm>
              <a:prstGeom prst="rect">
                <a:avLst/>
              </a:prstGeom>
            </p:spPr>
          </p:pic>
          <p:pic>
            <p:nvPicPr>
              <p:cNvPr id="16" name="Picture 15">
                <a:extLst>
                  <a:ext uri="{FF2B5EF4-FFF2-40B4-BE49-F238E27FC236}">
                    <a16:creationId xmlns:a16="http://schemas.microsoft.com/office/drawing/2014/main" id="{90AD63A5-DC3F-4740-B23E-2F8DF884135D}"/>
                  </a:ext>
                </a:extLst>
              </p:cNvPr>
              <p:cNvPicPr>
                <a:picLocks noChangeAspect="1"/>
              </p:cNvPicPr>
              <p:nvPr/>
            </p:nvPicPr>
            <p:blipFill>
              <a:blip r:embed="rId5"/>
              <a:stretch>
                <a:fillRect/>
              </a:stretch>
            </p:blipFill>
            <p:spPr>
              <a:xfrm>
                <a:off x="8418445" y="2808034"/>
                <a:ext cx="1679714" cy="376008"/>
              </a:xfrm>
              <a:prstGeom prst="rect">
                <a:avLst/>
              </a:prstGeom>
            </p:spPr>
          </p:pic>
          <p:sp>
            <p:nvSpPr>
              <p:cNvPr id="17" name="Rectangle 16">
                <a:extLst>
                  <a:ext uri="{FF2B5EF4-FFF2-40B4-BE49-F238E27FC236}">
                    <a16:creationId xmlns:a16="http://schemas.microsoft.com/office/drawing/2014/main" id="{9D679335-ED07-4DDD-A2A8-76C9DE913FE1}"/>
                  </a:ext>
                </a:extLst>
              </p:cNvPr>
              <p:cNvSpPr/>
              <p:nvPr/>
            </p:nvSpPr>
            <p:spPr>
              <a:xfrm>
                <a:off x="6947452" y="2454965"/>
                <a:ext cx="178905" cy="159026"/>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rPr>
                  <a:t>7</a:t>
                </a:r>
              </a:p>
            </p:txBody>
          </p:sp>
          <p:sp>
            <p:nvSpPr>
              <p:cNvPr id="19" name="Rectangle 18">
                <a:extLst>
                  <a:ext uri="{FF2B5EF4-FFF2-40B4-BE49-F238E27FC236}">
                    <a16:creationId xmlns:a16="http://schemas.microsoft.com/office/drawing/2014/main" id="{E9D8A7FD-9BB8-4CD4-A35B-3467ED546C02}"/>
                  </a:ext>
                </a:extLst>
              </p:cNvPr>
              <p:cNvSpPr/>
              <p:nvPr/>
            </p:nvSpPr>
            <p:spPr>
              <a:xfrm>
                <a:off x="6920947" y="2928273"/>
                <a:ext cx="178905" cy="159026"/>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rPr>
                  <a:t>4</a:t>
                </a:r>
              </a:p>
            </p:txBody>
          </p:sp>
        </p:grpSp>
        <p:sp>
          <p:nvSpPr>
            <p:cNvPr id="2" name="Oval 1">
              <a:extLst>
                <a:ext uri="{FF2B5EF4-FFF2-40B4-BE49-F238E27FC236}">
                  <a16:creationId xmlns:a16="http://schemas.microsoft.com/office/drawing/2014/main" id="{F51B186E-D449-42DE-98B8-470BC7B70EAE}"/>
                </a:ext>
              </a:extLst>
            </p:cNvPr>
            <p:cNvSpPr/>
            <p:nvPr/>
          </p:nvSpPr>
          <p:spPr>
            <a:xfrm>
              <a:off x="1308100" y="1244600"/>
              <a:ext cx="1517650" cy="361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5" name="Oval 4">
              <a:extLst>
                <a:ext uri="{FF2B5EF4-FFF2-40B4-BE49-F238E27FC236}">
                  <a16:creationId xmlns:a16="http://schemas.microsoft.com/office/drawing/2014/main" id="{4A8244C5-44A8-481A-9D9A-546EB8807449}"/>
                </a:ext>
              </a:extLst>
            </p:cNvPr>
            <p:cNvSpPr/>
            <p:nvPr/>
          </p:nvSpPr>
          <p:spPr>
            <a:xfrm>
              <a:off x="1308100" y="4013200"/>
              <a:ext cx="1517650" cy="361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7" name="Rectangle 6"/>
          <p:cNvSpPr/>
          <p:nvPr/>
        </p:nvSpPr>
        <p:spPr>
          <a:xfrm>
            <a:off x="874700" y="1244600"/>
            <a:ext cx="433400" cy="20420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TextBox 7"/>
          <p:cNvSpPr txBox="1"/>
          <p:nvPr/>
        </p:nvSpPr>
        <p:spPr>
          <a:xfrm>
            <a:off x="2827830" y="1184900"/>
            <a:ext cx="431320" cy="369332"/>
          </a:xfrm>
          <a:prstGeom prst="rect">
            <a:avLst/>
          </a:prstGeom>
          <a:noFill/>
        </p:spPr>
        <p:txBody>
          <a:bodyPr wrap="square" rtlCol="0">
            <a:spAutoFit/>
          </a:bodyPr>
          <a:lstStyle/>
          <a:p>
            <a:r>
              <a:rPr lang="en-US" b="1" dirty="0">
                <a:solidFill>
                  <a:srgbClr val="FF0000"/>
                </a:solidFill>
              </a:rPr>
              <a:t>1</a:t>
            </a:r>
          </a:p>
        </p:txBody>
      </p:sp>
      <p:sp>
        <p:nvSpPr>
          <p:cNvPr id="18" name="TextBox 17"/>
          <p:cNvSpPr txBox="1"/>
          <p:nvPr/>
        </p:nvSpPr>
        <p:spPr>
          <a:xfrm>
            <a:off x="2827830" y="4005818"/>
            <a:ext cx="431320" cy="369332"/>
          </a:xfrm>
          <a:prstGeom prst="rect">
            <a:avLst/>
          </a:prstGeom>
          <a:noFill/>
        </p:spPr>
        <p:txBody>
          <a:bodyPr wrap="square" rtlCol="0">
            <a:spAutoFit/>
          </a:bodyPr>
          <a:lstStyle/>
          <a:p>
            <a:r>
              <a:rPr lang="en-US" b="1" dirty="0">
                <a:solidFill>
                  <a:srgbClr val="FF0000"/>
                </a:solidFill>
              </a:rPr>
              <a:t>2</a:t>
            </a:r>
          </a:p>
        </p:txBody>
      </p:sp>
      <p:sp>
        <p:nvSpPr>
          <p:cNvPr id="21" name="TextBox 20"/>
          <p:cNvSpPr txBox="1"/>
          <p:nvPr/>
        </p:nvSpPr>
        <p:spPr>
          <a:xfrm>
            <a:off x="443380" y="2168377"/>
            <a:ext cx="431320" cy="369332"/>
          </a:xfrm>
          <a:prstGeom prst="rect">
            <a:avLst/>
          </a:prstGeom>
          <a:noFill/>
        </p:spPr>
        <p:txBody>
          <a:bodyPr wrap="square" rtlCol="0">
            <a:spAutoFit/>
          </a:bodyPr>
          <a:lstStyle/>
          <a:p>
            <a:r>
              <a:rPr lang="en-US" b="1" dirty="0">
                <a:solidFill>
                  <a:srgbClr val="FF0000"/>
                </a:solidFill>
              </a:rPr>
              <a:t>3</a:t>
            </a:r>
          </a:p>
        </p:txBody>
      </p:sp>
    </p:spTree>
    <p:extLst>
      <p:ext uri="{BB962C8B-B14F-4D97-AF65-F5344CB8AC3E}">
        <p14:creationId xmlns:p14="http://schemas.microsoft.com/office/powerpoint/2010/main" val="360270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53362CB-3F4E-4825-AC7C-ACD7A0FCD614}"/>
              </a:ext>
            </a:extLst>
          </p:cNvPr>
          <p:cNvGrpSpPr/>
          <p:nvPr/>
        </p:nvGrpSpPr>
        <p:grpSpPr>
          <a:xfrm>
            <a:off x="597645" y="803332"/>
            <a:ext cx="11271960" cy="5269478"/>
            <a:chOff x="571499" y="910936"/>
            <a:chExt cx="10772799" cy="5036128"/>
          </a:xfrm>
        </p:grpSpPr>
        <p:pic>
          <p:nvPicPr>
            <p:cNvPr id="18" name="Picture 17" descr="A screenshot of a cell phone&#10;&#10;Description automatically generated">
              <a:extLst>
                <a:ext uri="{FF2B5EF4-FFF2-40B4-BE49-F238E27FC236}">
                  <a16:creationId xmlns:a16="http://schemas.microsoft.com/office/drawing/2014/main" id="{CE2C1D05-2618-48E9-9157-E38B2EAC8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99" y="910936"/>
              <a:ext cx="10772799" cy="5036128"/>
            </a:xfrm>
            <a:prstGeom prst="rect">
              <a:avLst/>
            </a:prstGeom>
            <a:ln w="12700">
              <a:solidFill>
                <a:schemeClr val="bg1">
                  <a:lumMod val="75000"/>
                </a:schemeClr>
              </a:solidFill>
            </a:ln>
          </p:spPr>
        </p:pic>
        <p:pic>
          <p:nvPicPr>
            <p:cNvPr id="20" name="Picture 19">
              <a:extLst>
                <a:ext uri="{FF2B5EF4-FFF2-40B4-BE49-F238E27FC236}">
                  <a16:creationId xmlns:a16="http://schemas.microsoft.com/office/drawing/2014/main" id="{C52429C2-3C44-44AF-A653-3DB38440678B}"/>
                </a:ext>
              </a:extLst>
            </p:cNvPr>
            <p:cNvPicPr>
              <a:picLocks noChangeAspect="1"/>
            </p:cNvPicPr>
            <p:nvPr/>
          </p:nvPicPr>
          <p:blipFill>
            <a:blip r:embed="rId4"/>
            <a:stretch>
              <a:fillRect/>
            </a:stretch>
          </p:blipFill>
          <p:spPr>
            <a:xfrm>
              <a:off x="8418444" y="2353043"/>
              <a:ext cx="1679714" cy="372141"/>
            </a:xfrm>
            <a:prstGeom prst="rect">
              <a:avLst/>
            </a:prstGeom>
          </p:spPr>
        </p:pic>
        <p:pic>
          <p:nvPicPr>
            <p:cNvPr id="21" name="Picture 20">
              <a:extLst>
                <a:ext uri="{FF2B5EF4-FFF2-40B4-BE49-F238E27FC236}">
                  <a16:creationId xmlns:a16="http://schemas.microsoft.com/office/drawing/2014/main" id="{B0351FEB-CA11-46BC-AAB8-17F2036BEAC9}"/>
                </a:ext>
              </a:extLst>
            </p:cNvPr>
            <p:cNvPicPr>
              <a:picLocks noChangeAspect="1"/>
            </p:cNvPicPr>
            <p:nvPr/>
          </p:nvPicPr>
          <p:blipFill>
            <a:blip r:embed="rId5"/>
            <a:stretch>
              <a:fillRect/>
            </a:stretch>
          </p:blipFill>
          <p:spPr>
            <a:xfrm>
              <a:off x="8418445" y="2808034"/>
              <a:ext cx="1679714" cy="376008"/>
            </a:xfrm>
            <a:prstGeom prst="rect">
              <a:avLst/>
            </a:prstGeom>
          </p:spPr>
        </p:pic>
        <p:sp>
          <p:nvSpPr>
            <p:cNvPr id="22" name="Rectangle 21">
              <a:extLst>
                <a:ext uri="{FF2B5EF4-FFF2-40B4-BE49-F238E27FC236}">
                  <a16:creationId xmlns:a16="http://schemas.microsoft.com/office/drawing/2014/main" id="{43328377-DBE3-4352-BE08-D04F4827EFB9}"/>
                </a:ext>
              </a:extLst>
            </p:cNvPr>
            <p:cNvSpPr/>
            <p:nvPr/>
          </p:nvSpPr>
          <p:spPr>
            <a:xfrm>
              <a:off x="6947452" y="2454965"/>
              <a:ext cx="178905" cy="159026"/>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rPr>
                <a:t>7</a:t>
              </a:r>
            </a:p>
          </p:txBody>
        </p:sp>
        <p:sp>
          <p:nvSpPr>
            <p:cNvPr id="23" name="Rectangle 22">
              <a:extLst>
                <a:ext uri="{FF2B5EF4-FFF2-40B4-BE49-F238E27FC236}">
                  <a16:creationId xmlns:a16="http://schemas.microsoft.com/office/drawing/2014/main" id="{A204D13B-D67D-498F-BCE2-46501D5D051D}"/>
                </a:ext>
              </a:extLst>
            </p:cNvPr>
            <p:cNvSpPr/>
            <p:nvPr/>
          </p:nvSpPr>
          <p:spPr>
            <a:xfrm>
              <a:off x="6920947" y="2928273"/>
              <a:ext cx="178905" cy="159026"/>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rPr>
                <a:t>4</a:t>
              </a:r>
            </a:p>
          </p:txBody>
        </p:sp>
      </p:grpSp>
      <p:sp>
        <p:nvSpPr>
          <p:cNvPr id="3" name="Slide Number Placeholder 2">
            <a:extLst>
              <a:ext uri="{FF2B5EF4-FFF2-40B4-BE49-F238E27FC236}">
                <a16:creationId xmlns:a16="http://schemas.microsoft.com/office/drawing/2014/main" id="{5370397A-BED1-48D7-AFF5-7093234F434D}"/>
              </a:ext>
            </a:extLst>
          </p:cNvPr>
          <p:cNvSpPr>
            <a:spLocks noGrp="1"/>
          </p:cNvSpPr>
          <p:nvPr>
            <p:ph type="sldNum" sz="quarter" idx="11"/>
          </p:nvPr>
        </p:nvSpPr>
        <p:spPr/>
        <p:txBody>
          <a:bodyPr/>
          <a:lstStyle/>
          <a:p>
            <a:fld id="{58AE716E-68DD-2249-A7FA-8AEF0B14DF81}" type="slidenum">
              <a:rPr lang="en-US" smtClean="0"/>
              <a:pPr/>
              <a:t>7</a:t>
            </a:fld>
            <a:endParaRPr lang="en-US" dirty="0"/>
          </a:p>
        </p:txBody>
      </p:sp>
      <p:sp>
        <p:nvSpPr>
          <p:cNvPr id="4" name="Title 3">
            <a:extLst>
              <a:ext uri="{FF2B5EF4-FFF2-40B4-BE49-F238E27FC236}">
                <a16:creationId xmlns:a16="http://schemas.microsoft.com/office/drawing/2014/main" id="{42195611-782D-465A-A3BF-2CBE8F9A442B}"/>
              </a:ext>
            </a:extLst>
          </p:cNvPr>
          <p:cNvSpPr>
            <a:spLocks noGrp="1"/>
          </p:cNvSpPr>
          <p:nvPr>
            <p:ph type="title"/>
          </p:nvPr>
        </p:nvSpPr>
        <p:spPr/>
        <p:txBody>
          <a:bodyPr/>
          <a:lstStyle/>
          <a:p>
            <a:r>
              <a:rPr lang="en-US" dirty="0"/>
              <a:t>Performance on Test Report for a Teacher—Sorting Options</a:t>
            </a:r>
          </a:p>
        </p:txBody>
      </p:sp>
      <p:grpSp>
        <p:nvGrpSpPr>
          <p:cNvPr id="7" name="Group 6">
            <a:extLst>
              <a:ext uri="{FF2B5EF4-FFF2-40B4-BE49-F238E27FC236}">
                <a16:creationId xmlns:a16="http://schemas.microsoft.com/office/drawing/2014/main" id="{8B07DF62-850B-40B1-AE5B-1B259ED658E6}"/>
              </a:ext>
            </a:extLst>
          </p:cNvPr>
          <p:cNvGrpSpPr/>
          <p:nvPr/>
        </p:nvGrpSpPr>
        <p:grpSpPr>
          <a:xfrm>
            <a:off x="1244600" y="1957405"/>
            <a:ext cx="10369633" cy="3126104"/>
            <a:chOff x="1244600" y="1957405"/>
            <a:chExt cx="10369633" cy="3126104"/>
          </a:xfrm>
        </p:grpSpPr>
        <p:sp>
          <p:nvSpPr>
            <p:cNvPr id="10" name="Rectangle 9">
              <a:extLst>
                <a:ext uri="{FF2B5EF4-FFF2-40B4-BE49-F238E27FC236}">
                  <a16:creationId xmlns:a16="http://schemas.microsoft.com/office/drawing/2014/main" id="{08512D48-1C45-4420-8C68-B56D64B51F8A}"/>
                </a:ext>
              </a:extLst>
            </p:cNvPr>
            <p:cNvSpPr/>
            <p:nvPr/>
          </p:nvSpPr>
          <p:spPr>
            <a:xfrm>
              <a:off x="1244600" y="4838980"/>
              <a:ext cx="10329877" cy="2445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Flowchart: Connector 10">
              <a:extLst>
                <a:ext uri="{FF2B5EF4-FFF2-40B4-BE49-F238E27FC236}">
                  <a16:creationId xmlns:a16="http://schemas.microsoft.com/office/drawing/2014/main" id="{60C67E87-D535-4D63-86CF-69B6EB45AF4A}"/>
                </a:ext>
              </a:extLst>
            </p:cNvPr>
            <p:cNvSpPr/>
            <p:nvPr/>
          </p:nvSpPr>
          <p:spPr>
            <a:xfrm>
              <a:off x="6664344" y="1969593"/>
              <a:ext cx="264090" cy="2445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374BFEBF-021B-43D4-9433-D350CAE854A3}"/>
                </a:ext>
              </a:extLst>
            </p:cNvPr>
            <p:cNvSpPr/>
            <p:nvPr/>
          </p:nvSpPr>
          <p:spPr>
            <a:xfrm>
              <a:off x="7592603" y="1969594"/>
              <a:ext cx="264090" cy="2445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23A28061-9E2E-41D3-999A-E1050D6997EC}"/>
                </a:ext>
              </a:extLst>
            </p:cNvPr>
            <p:cNvSpPr/>
            <p:nvPr/>
          </p:nvSpPr>
          <p:spPr>
            <a:xfrm>
              <a:off x="8520862" y="1969595"/>
              <a:ext cx="264090" cy="2445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DDA61FCC-39B7-4EDA-A193-FF798ED27DB1}"/>
                </a:ext>
              </a:extLst>
            </p:cNvPr>
            <p:cNvSpPr/>
            <p:nvPr/>
          </p:nvSpPr>
          <p:spPr>
            <a:xfrm>
              <a:off x="11350143" y="1982296"/>
              <a:ext cx="264090" cy="2445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a:extLst>
                <a:ext uri="{FF2B5EF4-FFF2-40B4-BE49-F238E27FC236}">
                  <a16:creationId xmlns:a16="http://schemas.microsoft.com/office/drawing/2014/main" id="{E9D0E80D-040E-4D11-8AF1-5D2D5AE8D81D}"/>
                </a:ext>
              </a:extLst>
            </p:cNvPr>
            <p:cNvSpPr/>
            <p:nvPr/>
          </p:nvSpPr>
          <p:spPr>
            <a:xfrm>
              <a:off x="5722935" y="1969593"/>
              <a:ext cx="264090" cy="2445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BE69932E-8557-4B45-9913-2BB3263E8430}"/>
                </a:ext>
              </a:extLst>
            </p:cNvPr>
            <p:cNvSpPr/>
            <p:nvPr/>
          </p:nvSpPr>
          <p:spPr>
            <a:xfrm>
              <a:off x="4781526" y="1957405"/>
              <a:ext cx="264090" cy="2445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B6CBA78E-73E2-48DB-BEF2-82D1594EF628}"/>
                </a:ext>
              </a:extLst>
            </p:cNvPr>
            <p:cNvSpPr/>
            <p:nvPr/>
          </p:nvSpPr>
          <p:spPr>
            <a:xfrm>
              <a:off x="3840117" y="1969592"/>
              <a:ext cx="264090" cy="2445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664344" y="892081"/>
            <a:ext cx="2971362" cy="830997"/>
          </a:xfrm>
          <a:prstGeom prst="rect">
            <a:avLst/>
          </a:prstGeom>
          <a:solidFill>
            <a:schemeClr val="bg1"/>
          </a:solidFill>
        </p:spPr>
        <p:txBody>
          <a:bodyPr wrap="square" rtlCol="0">
            <a:spAutoFit/>
          </a:bodyPr>
          <a:lstStyle/>
          <a:p>
            <a:r>
              <a:rPr lang="en-US" altLang="en-US" sz="1200" dirty="0">
                <a:solidFill>
                  <a:schemeClr val="tx2"/>
                </a:solidFill>
                <a:cs typeface="Arial" panose="020B0604020202020204" pitchFamily="34" charset="0"/>
              </a:rPr>
              <a:t>Test reasons are categories used to classify test opportunities for reporting purposes and a way to organize your data into meaningful groups for comparison.</a:t>
            </a:r>
            <a:endParaRPr lang="en-US" sz="1200" dirty="0">
              <a:solidFill>
                <a:schemeClr val="tx2"/>
              </a:solidFill>
            </a:endParaRPr>
          </a:p>
        </p:txBody>
      </p:sp>
      <p:sp>
        <p:nvSpPr>
          <p:cNvPr id="5" name="Speech Bubble: Rectangle 4"/>
          <p:cNvSpPr/>
          <p:nvPr/>
        </p:nvSpPr>
        <p:spPr>
          <a:xfrm>
            <a:off x="6664344" y="876565"/>
            <a:ext cx="2928230" cy="855774"/>
          </a:xfrm>
          <a:prstGeom prst="wedgeRectCallout">
            <a:avLst>
              <a:gd name="adj1" fmla="val -41160"/>
              <a:gd name="adj2" fmla="val 73588"/>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Rectangle 5"/>
          <p:cNvSpPr/>
          <p:nvPr/>
        </p:nvSpPr>
        <p:spPr>
          <a:xfrm>
            <a:off x="5965151" y="1942801"/>
            <a:ext cx="901476" cy="17474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TextBox 23"/>
          <p:cNvSpPr txBox="1"/>
          <p:nvPr/>
        </p:nvSpPr>
        <p:spPr>
          <a:xfrm>
            <a:off x="2491400" y="1119786"/>
            <a:ext cx="431320" cy="369332"/>
          </a:xfrm>
          <a:prstGeom prst="rect">
            <a:avLst/>
          </a:prstGeom>
          <a:noFill/>
        </p:spPr>
        <p:txBody>
          <a:bodyPr wrap="square" rtlCol="0">
            <a:spAutoFit/>
          </a:bodyPr>
          <a:lstStyle/>
          <a:p>
            <a:r>
              <a:rPr lang="en-US" b="1" dirty="0">
                <a:solidFill>
                  <a:srgbClr val="FF0000"/>
                </a:solidFill>
              </a:rPr>
              <a:t>1</a:t>
            </a:r>
          </a:p>
        </p:txBody>
      </p:sp>
      <p:sp>
        <p:nvSpPr>
          <p:cNvPr id="25" name="TextBox 24"/>
          <p:cNvSpPr txBox="1"/>
          <p:nvPr/>
        </p:nvSpPr>
        <p:spPr>
          <a:xfrm>
            <a:off x="1507513" y="1895003"/>
            <a:ext cx="431320" cy="369332"/>
          </a:xfrm>
          <a:prstGeom prst="rect">
            <a:avLst/>
          </a:prstGeom>
          <a:noFill/>
        </p:spPr>
        <p:txBody>
          <a:bodyPr wrap="square" rtlCol="0">
            <a:spAutoFit/>
          </a:bodyPr>
          <a:lstStyle/>
          <a:p>
            <a:r>
              <a:rPr lang="en-US" b="1" dirty="0">
                <a:solidFill>
                  <a:srgbClr val="FF0000"/>
                </a:solidFill>
              </a:rPr>
              <a:t>2</a:t>
            </a:r>
          </a:p>
        </p:txBody>
      </p:sp>
      <p:sp>
        <p:nvSpPr>
          <p:cNvPr id="26" name="TextBox 25"/>
          <p:cNvSpPr txBox="1"/>
          <p:nvPr/>
        </p:nvSpPr>
        <p:spPr>
          <a:xfrm>
            <a:off x="6365069" y="1521623"/>
            <a:ext cx="431320" cy="369332"/>
          </a:xfrm>
          <a:prstGeom prst="rect">
            <a:avLst/>
          </a:prstGeom>
          <a:noFill/>
        </p:spPr>
        <p:txBody>
          <a:bodyPr wrap="square" rtlCol="0">
            <a:spAutoFit/>
          </a:bodyPr>
          <a:lstStyle/>
          <a:p>
            <a:r>
              <a:rPr lang="en-US" b="1" dirty="0">
                <a:solidFill>
                  <a:srgbClr val="FF0000"/>
                </a:solidFill>
              </a:rPr>
              <a:t>3</a:t>
            </a:r>
          </a:p>
        </p:txBody>
      </p:sp>
      <p:sp>
        <p:nvSpPr>
          <p:cNvPr id="27" name="TextBox 26"/>
          <p:cNvSpPr txBox="1"/>
          <p:nvPr/>
        </p:nvSpPr>
        <p:spPr>
          <a:xfrm>
            <a:off x="11508421" y="2124060"/>
            <a:ext cx="431320" cy="369332"/>
          </a:xfrm>
          <a:prstGeom prst="rect">
            <a:avLst/>
          </a:prstGeom>
          <a:noFill/>
        </p:spPr>
        <p:txBody>
          <a:bodyPr wrap="square" rtlCol="0">
            <a:spAutoFit/>
          </a:bodyPr>
          <a:lstStyle/>
          <a:p>
            <a:r>
              <a:rPr lang="en-US" b="1" dirty="0">
                <a:solidFill>
                  <a:srgbClr val="FF0000"/>
                </a:solidFill>
              </a:rPr>
              <a:t>4</a:t>
            </a:r>
          </a:p>
        </p:txBody>
      </p:sp>
      <p:sp>
        <p:nvSpPr>
          <p:cNvPr id="28" name="TextBox 27"/>
          <p:cNvSpPr txBox="1"/>
          <p:nvPr/>
        </p:nvSpPr>
        <p:spPr>
          <a:xfrm>
            <a:off x="2275740" y="4063763"/>
            <a:ext cx="431320" cy="369332"/>
          </a:xfrm>
          <a:prstGeom prst="rect">
            <a:avLst/>
          </a:prstGeom>
          <a:noFill/>
        </p:spPr>
        <p:txBody>
          <a:bodyPr wrap="square" rtlCol="0">
            <a:spAutoFit/>
          </a:bodyPr>
          <a:lstStyle/>
          <a:p>
            <a:r>
              <a:rPr lang="en-US" b="1" dirty="0">
                <a:solidFill>
                  <a:srgbClr val="FF0000"/>
                </a:solidFill>
              </a:rPr>
              <a:t>5</a:t>
            </a:r>
          </a:p>
        </p:txBody>
      </p:sp>
    </p:spTree>
    <p:extLst>
      <p:ext uri="{BB962C8B-B14F-4D97-AF65-F5344CB8AC3E}">
        <p14:creationId xmlns:p14="http://schemas.microsoft.com/office/powerpoint/2010/main" val="74638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1BE62797-F5F1-480D-9BA9-295EA1C12FD8}"/>
              </a:ext>
            </a:extLst>
          </p:cNvPr>
          <p:cNvPicPr>
            <a:picLocks noChangeAspect="1"/>
          </p:cNvPicPr>
          <p:nvPr/>
        </p:nvPicPr>
        <p:blipFill rotWithShape="1">
          <a:blip r:embed="rId3">
            <a:extLst>
              <a:ext uri="{28A0092B-C50C-407E-A947-70E740481C1C}">
                <a14:useLocalDpi xmlns:a14="http://schemas.microsoft.com/office/drawing/2010/main" val="0"/>
              </a:ext>
            </a:extLst>
          </a:blip>
          <a:srcRect b="12809"/>
          <a:stretch/>
        </p:blipFill>
        <p:spPr>
          <a:xfrm>
            <a:off x="246700" y="834859"/>
            <a:ext cx="9973074" cy="428060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762ABC49-236A-4237-A473-3D2771F59F4B}"/>
              </a:ext>
            </a:extLst>
          </p:cNvPr>
          <p:cNvSpPr>
            <a:spLocks noGrp="1"/>
          </p:cNvSpPr>
          <p:nvPr>
            <p:ph type="sldNum" sz="quarter" idx="11"/>
          </p:nvPr>
        </p:nvSpPr>
        <p:spPr/>
        <p:txBody>
          <a:bodyPr/>
          <a:lstStyle/>
          <a:p>
            <a:fld id="{58AE716E-68DD-2249-A7FA-8AEF0B14DF81}" type="slidenum">
              <a:rPr lang="en-US" smtClean="0"/>
              <a:pPr/>
              <a:t>8</a:t>
            </a:fld>
            <a:endParaRPr lang="en-US" dirty="0"/>
          </a:p>
        </p:txBody>
      </p:sp>
      <p:sp>
        <p:nvSpPr>
          <p:cNvPr id="4" name="Title 3">
            <a:extLst>
              <a:ext uri="{FF2B5EF4-FFF2-40B4-BE49-F238E27FC236}">
                <a16:creationId xmlns:a16="http://schemas.microsoft.com/office/drawing/2014/main" id="{A96873D1-876B-4FAF-8486-1C7C6E5AFF96}"/>
              </a:ext>
            </a:extLst>
          </p:cNvPr>
          <p:cNvSpPr>
            <a:spLocks noGrp="1"/>
          </p:cNvSpPr>
          <p:nvPr>
            <p:ph type="title"/>
          </p:nvPr>
        </p:nvSpPr>
        <p:spPr>
          <a:xfrm>
            <a:off x="329250" y="51742"/>
            <a:ext cx="11369528" cy="518012"/>
          </a:xfrm>
        </p:spPr>
        <p:txBody>
          <a:bodyPr>
            <a:normAutofit fontScale="90000"/>
          </a:bodyPr>
          <a:lstStyle/>
          <a:p>
            <a:r>
              <a:rPr lang="en-US" sz="2800" dirty="0"/>
              <a:t>State, Complex Area, Complex Aggregates from Performance on Tests Report</a:t>
            </a:r>
          </a:p>
        </p:txBody>
      </p:sp>
      <p:sp>
        <p:nvSpPr>
          <p:cNvPr id="5" name="Flowchart: Connector 4">
            <a:extLst>
              <a:ext uri="{FF2B5EF4-FFF2-40B4-BE49-F238E27FC236}">
                <a16:creationId xmlns:a16="http://schemas.microsoft.com/office/drawing/2014/main" id="{CA49242C-0AAD-493B-A7F8-A1DE758C7F63}"/>
              </a:ext>
            </a:extLst>
          </p:cNvPr>
          <p:cNvSpPr/>
          <p:nvPr/>
        </p:nvSpPr>
        <p:spPr>
          <a:xfrm>
            <a:off x="3065015" y="2317635"/>
            <a:ext cx="303591" cy="30332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08029" y="5190788"/>
            <a:ext cx="3925020" cy="954107"/>
          </a:xfrm>
          <a:prstGeom prst="rect">
            <a:avLst/>
          </a:prstGeom>
          <a:solidFill>
            <a:schemeClr val="bg1"/>
          </a:solidFill>
        </p:spPr>
        <p:txBody>
          <a:bodyPr wrap="square" rtlCol="0">
            <a:spAutoFit/>
          </a:bodyPr>
          <a:lstStyle/>
          <a:p>
            <a:r>
              <a:rPr lang="en-US" sz="1400" dirty="0"/>
              <a:t>You can compare your students’ results to aggregate state, complex area, and complex data in the Performance on Tests page by clicking the arrow to the right of the assessment name.</a:t>
            </a:r>
          </a:p>
        </p:txBody>
      </p:sp>
      <p:sp>
        <p:nvSpPr>
          <p:cNvPr id="6" name="Rectangle 5"/>
          <p:cNvSpPr/>
          <p:nvPr/>
        </p:nvSpPr>
        <p:spPr>
          <a:xfrm>
            <a:off x="4508030" y="5190788"/>
            <a:ext cx="3833713" cy="9541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Arrow: Right 6"/>
          <p:cNvSpPr/>
          <p:nvPr/>
        </p:nvSpPr>
        <p:spPr>
          <a:xfrm rot="13163522">
            <a:off x="3832390" y="4060972"/>
            <a:ext cx="2091694" cy="4024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71771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D68E9E-2B44-47C2-A018-296EAB2C7739}"/>
              </a:ext>
            </a:extLst>
          </p:cNvPr>
          <p:cNvSpPr>
            <a:spLocks noGrp="1"/>
          </p:cNvSpPr>
          <p:nvPr>
            <p:ph type="sldNum" sz="quarter" idx="11"/>
          </p:nvPr>
        </p:nvSpPr>
        <p:spPr/>
        <p:txBody>
          <a:bodyPr/>
          <a:lstStyle/>
          <a:p>
            <a:fld id="{58AE716E-68DD-2249-A7FA-8AEF0B14DF81}" type="slidenum">
              <a:rPr lang="en-US" smtClean="0"/>
              <a:pPr/>
              <a:t>9</a:t>
            </a:fld>
            <a:endParaRPr lang="en-US" dirty="0"/>
          </a:p>
        </p:txBody>
      </p:sp>
      <p:sp>
        <p:nvSpPr>
          <p:cNvPr id="4" name="Title 3">
            <a:extLst>
              <a:ext uri="{FF2B5EF4-FFF2-40B4-BE49-F238E27FC236}">
                <a16:creationId xmlns:a16="http://schemas.microsoft.com/office/drawing/2014/main" id="{D545C6D5-E01E-4838-8DEF-01F1EF531B8F}"/>
              </a:ext>
            </a:extLst>
          </p:cNvPr>
          <p:cNvSpPr>
            <a:spLocks noGrp="1"/>
          </p:cNvSpPr>
          <p:nvPr>
            <p:ph type="title"/>
          </p:nvPr>
        </p:nvSpPr>
        <p:spPr/>
        <p:txBody>
          <a:bodyPr/>
          <a:lstStyle/>
          <a:p>
            <a:r>
              <a:rPr lang="en-US" dirty="0"/>
              <a:t>Performance on Tests Report for a Principal</a:t>
            </a:r>
          </a:p>
        </p:txBody>
      </p:sp>
      <p:grpSp>
        <p:nvGrpSpPr>
          <p:cNvPr id="5" name="Group 4">
            <a:extLst>
              <a:ext uri="{FF2B5EF4-FFF2-40B4-BE49-F238E27FC236}">
                <a16:creationId xmlns:a16="http://schemas.microsoft.com/office/drawing/2014/main" id="{E6251F4F-4C14-407D-A69E-EC99567C4DD0}"/>
              </a:ext>
            </a:extLst>
          </p:cNvPr>
          <p:cNvGrpSpPr/>
          <p:nvPr/>
        </p:nvGrpSpPr>
        <p:grpSpPr>
          <a:xfrm>
            <a:off x="184384" y="920690"/>
            <a:ext cx="11853222" cy="4838760"/>
            <a:chOff x="268254" y="958790"/>
            <a:chExt cx="11853222" cy="4838760"/>
          </a:xfrm>
          <a:effectLst>
            <a:outerShdw blurRad="50800" dist="38100" dir="2700000" algn="tl" rotWithShape="0">
              <a:prstClr val="black">
                <a:alpha val="40000"/>
              </a:prstClr>
            </a:outerShdw>
          </a:effectLst>
        </p:grpSpPr>
        <p:pic>
          <p:nvPicPr>
            <p:cNvPr id="8" name="Picture 7" descr="A screenshot of a computer&#10;&#10;Description automatically generated">
              <a:extLst>
                <a:ext uri="{FF2B5EF4-FFF2-40B4-BE49-F238E27FC236}">
                  <a16:creationId xmlns:a16="http://schemas.microsoft.com/office/drawing/2014/main" id="{79E80E0D-AE52-4156-A0D8-E53F5EC48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254" y="958790"/>
              <a:ext cx="11853222" cy="4838760"/>
            </a:xfrm>
            <a:prstGeom prst="rect">
              <a:avLst/>
            </a:prstGeom>
            <a:ln w="12700">
              <a:solidFill>
                <a:schemeClr val="bg1">
                  <a:lumMod val="75000"/>
                </a:schemeClr>
              </a:solidFill>
            </a:ln>
          </p:spPr>
        </p:pic>
        <p:sp>
          <p:nvSpPr>
            <p:cNvPr id="6" name="Rectangle 5">
              <a:extLst>
                <a:ext uri="{FF2B5EF4-FFF2-40B4-BE49-F238E27FC236}">
                  <a16:creationId xmlns:a16="http://schemas.microsoft.com/office/drawing/2014/main" id="{1D04418F-BA2C-45ED-92E3-29FBBE9EE315}"/>
                </a:ext>
              </a:extLst>
            </p:cNvPr>
            <p:cNvSpPr/>
            <p:nvPr/>
          </p:nvSpPr>
          <p:spPr>
            <a:xfrm>
              <a:off x="4920673" y="2284268"/>
              <a:ext cx="297872" cy="29989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Rectangle 1">
              <a:extLst>
                <a:ext uri="{FF2B5EF4-FFF2-40B4-BE49-F238E27FC236}">
                  <a16:creationId xmlns:a16="http://schemas.microsoft.com/office/drawing/2014/main" id="{4D30C194-9BAB-4922-BA31-232D46D3C993}"/>
                </a:ext>
              </a:extLst>
            </p:cNvPr>
            <p:cNvSpPr/>
            <p:nvPr/>
          </p:nvSpPr>
          <p:spPr>
            <a:xfrm>
              <a:off x="268254" y="2559050"/>
              <a:ext cx="2271746" cy="3238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9" name="TextBox 8"/>
          <p:cNvSpPr txBox="1"/>
          <p:nvPr/>
        </p:nvSpPr>
        <p:spPr>
          <a:xfrm>
            <a:off x="5134675" y="2520950"/>
            <a:ext cx="431320" cy="369332"/>
          </a:xfrm>
          <a:prstGeom prst="rect">
            <a:avLst/>
          </a:prstGeom>
          <a:noFill/>
        </p:spPr>
        <p:txBody>
          <a:bodyPr wrap="square" rtlCol="0">
            <a:spAutoFit/>
          </a:bodyPr>
          <a:lstStyle/>
          <a:p>
            <a:r>
              <a:rPr lang="en-US" b="1" dirty="0">
                <a:solidFill>
                  <a:srgbClr val="FF0000"/>
                </a:solidFill>
              </a:rPr>
              <a:t>1</a:t>
            </a:r>
          </a:p>
        </p:txBody>
      </p:sp>
      <p:sp>
        <p:nvSpPr>
          <p:cNvPr id="10" name="TextBox 9"/>
          <p:cNvSpPr txBox="1"/>
          <p:nvPr/>
        </p:nvSpPr>
        <p:spPr>
          <a:xfrm>
            <a:off x="6709716" y="1536894"/>
            <a:ext cx="431320" cy="369332"/>
          </a:xfrm>
          <a:prstGeom prst="rect">
            <a:avLst/>
          </a:prstGeom>
          <a:noFill/>
        </p:spPr>
        <p:txBody>
          <a:bodyPr wrap="square" rtlCol="0">
            <a:spAutoFit/>
          </a:bodyPr>
          <a:lstStyle/>
          <a:p>
            <a:r>
              <a:rPr lang="en-US" b="1" dirty="0">
                <a:solidFill>
                  <a:srgbClr val="FF0000"/>
                </a:solidFill>
              </a:rPr>
              <a:t>2</a:t>
            </a:r>
          </a:p>
        </p:txBody>
      </p:sp>
    </p:spTree>
    <p:extLst>
      <p:ext uri="{BB962C8B-B14F-4D97-AF65-F5344CB8AC3E}">
        <p14:creationId xmlns:p14="http://schemas.microsoft.com/office/powerpoint/2010/main" val="2992305712"/>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schemas.microsoft.com/office/2006/metadata/properties"/>
    <ds:schemaRef ds:uri="http://purl.org/dc/terms/"/>
    <ds:schemaRef ds:uri="3c8d6406-deae-4a0d-a95e-fe53ed4a1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60b788f9-dbc8-42fd-99f2-081ed83a52df"/>
    <ds:schemaRef ds:uri="http://www.w3.org/XML/1998/namespace"/>
    <ds:schemaRef ds:uri="http://purl.org/dc/dcmityp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12148</TotalTime>
  <Words>2132</Words>
  <Application>Microsoft Office PowerPoint</Application>
  <PresentationFormat>Widescreen</PresentationFormat>
  <Paragraphs>199</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Narrow</vt:lpstr>
      <vt:lpstr>Calibri</vt:lpstr>
      <vt:lpstr>Franklin Gothic Book</vt:lpstr>
      <vt:lpstr>Franklin Gothic Medium</vt:lpstr>
      <vt:lpstr>Gill Sans MT</vt:lpstr>
      <vt:lpstr>Times New Roman</vt:lpstr>
      <vt:lpstr>Cambium Assessment PPT</vt:lpstr>
      <vt:lpstr>How to navigate the dashboard and access your summative &amp; Interim results</vt:lpstr>
      <vt:lpstr>Objectives</vt:lpstr>
      <vt:lpstr>Dashboard</vt:lpstr>
      <vt:lpstr>Dashboard: Filtering</vt:lpstr>
      <vt:lpstr>State-Level Users’ Dashboard Selector—District View Option</vt:lpstr>
      <vt:lpstr>Performance on Tests Report for a Teacher—Page Layout</vt:lpstr>
      <vt:lpstr>Performance on Test Report for a Teacher—Sorting Options</vt:lpstr>
      <vt:lpstr>State, Complex Area, Complex Aggregates from Performance on Tests Report</vt:lpstr>
      <vt:lpstr>Performance on Tests Report for a Principal</vt:lpstr>
      <vt:lpstr>Performance on Tests Report for a Complex Area-Level User </vt:lpstr>
      <vt:lpstr>My Students Performance on Test Report-Page Layout</vt:lpstr>
      <vt:lpstr>Performance Measures</vt:lpstr>
      <vt:lpstr>PowerPoint Presentation</vt:lpstr>
      <vt:lpstr>Performance Measures within a Reporting Category</vt:lpstr>
      <vt:lpstr>The Centralized Reporting System Series</vt:lpstr>
      <vt:lpstr>More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Kathleen Hughes</cp:lastModifiedBy>
  <cp:revision>384</cp:revision>
  <cp:lastPrinted>2017-10-19T00:36:21Z</cp:lastPrinted>
  <dcterms:created xsi:type="dcterms:W3CDTF">2020-02-03T21:37:34Z</dcterms:created>
  <dcterms:modified xsi:type="dcterms:W3CDTF">2021-09-21T12:25:44Z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