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43"/>
  </p:notesMasterIdLst>
  <p:handoutMasterIdLst>
    <p:handoutMasterId r:id="rId44"/>
  </p:handoutMasterIdLst>
  <p:sldIdLst>
    <p:sldId id="294" r:id="rId5"/>
    <p:sldId id="401" r:id="rId6"/>
    <p:sldId id="458" r:id="rId7"/>
    <p:sldId id="403" r:id="rId8"/>
    <p:sldId id="445" r:id="rId9"/>
    <p:sldId id="404" r:id="rId10"/>
    <p:sldId id="477" r:id="rId11"/>
    <p:sldId id="460" r:id="rId12"/>
    <p:sldId id="475" r:id="rId13"/>
    <p:sldId id="461" r:id="rId14"/>
    <p:sldId id="406" r:id="rId15"/>
    <p:sldId id="407" r:id="rId16"/>
    <p:sldId id="408" r:id="rId17"/>
    <p:sldId id="409" r:id="rId18"/>
    <p:sldId id="410" r:id="rId19"/>
    <p:sldId id="411" r:id="rId20"/>
    <p:sldId id="416" r:id="rId21"/>
    <p:sldId id="417" r:id="rId22"/>
    <p:sldId id="462" r:id="rId23"/>
    <p:sldId id="465" r:id="rId24"/>
    <p:sldId id="466" r:id="rId25"/>
    <p:sldId id="467" r:id="rId26"/>
    <p:sldId id="479" r:id="rId27"/>
    <p:sldId id="478" r:id="rId28"/>
    <p:sldId id="468" r:id="rId29"/>
    <p:sldId id="469" r:id="rId30"/>
    <p:sldId id="470" r:id="rId31"/>
    <p:sldId id="471" r:id="rId32"/>
    <p:sldId id="472" r:id="rId33"/>
    <p:sldId id="476" r:id="rId34"/>
    <p:sldId id="473" r:id="rId35"/>
    <p:sldId id="418" r:id="rId36"/>
    <p:sldId id="474" r:id="rId37"/>
    <p:sldId id="422" r:id="rId38"/>
    <p:sldId id="423" r:id="rId39"/>
    <p:sldId id="425" r:id="rId40"/>
    <p:sldId id="426" r:id="rId41"/>
    <p:sldId id="456" r:id="rId4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E1FEAEB-A848-4B15-8C72-0CE118E3045C}">
          <p14:sldIdLst>
            <p14:sldId id="294"/>
            <p14:sldId id="401"/>
            <p14:sldId id="458"/>
          </p14:sldIdLst>
        </p14:section>
        <p14:section name="Security and Privacy" id="{1E110EC4-B022-40B3-935C-94501713A0FC}">
          <p14:sldIdLst>
            <p14:sldId id="403"/>
            <p14:sldId id="445"/>
          </p14:sldIdLst>
        </p14:section>
        <p14:section name="Technology" id="{2934E8B7-01CD-44B6-A32B-A772F4913302}">
          <p14:sldIdLst>
            <p14:sldId id="404"/>
            <p14:sldId id="477"/>
            <p14:sldId id="460"/>
            <p14:sldId id="475"/>
            <p14:sldId id="461"/>
          </p14:sldIdLst>
        </p14:section>
        <p14:section name="Test Administration Interface" id="{2837317F-8EE6-4488-BF84-BBC1B72AA9D3}">
          <p14:sldIdLst>
            <p14:sldId id="406"/>
            <p14:sldId id="407"/>
            <p14:sldId id="408"/>
            <p14:sldId id="409"/>
            <p14:sldId id="410"/>
            <p14:sldId id="411"/>
            <p14:sldId id="416"/>
            <p14:sldId id="417"/>
            <p14:sldId id="462"/>
            <p14:sldId id="465"/>
            <p14:sldId id="466"/>
          </p14:sldIdLst>
        </p14:section>
        <p14:section name="Communicating with Students Waiting for Approval" id="{01813CEB-21EA-458D-8A20-288BD2B080A7}">
          <p14:sldIdLst>
            <p14:sldId id="467"/>
            <p14:sldId id="479"/>
            <p14:sldId id="478"/>
            <p14:sldId id="468"/>
            <p14:sldId id="469"/>
            <p14:sldId id="470"/>
            <p14:sldId id="471"/>
            <p14:sldId id="472"/>
            <p14:sldId id="476"/>
          </p14:sldIdLst>
        </p14:section>
        <p14:section name="Approving and Monitoring Student Testing Progress" id="{09DF6731-3728-4DD5-A2B9-F9E17EAFF21B}">
          <p14:sldIdLst>
            <p14:sldId id="473"/>
            <p14:sldId id="418"/>
            <p14:sldId id="474"/>
            <p14:sldId id="422"/>
            <p14:sldId id="423"/>
          </p14:sldIdLst>
        </p14:section>
        <p14:section name="Pausing and Stopping a Session" id="{5938F059-6314-4377-826D-7ADECB13ABE1}">
          <p14:sldIdLst>
            <p14:sldId id="425"/>
            <p14:sldId id="426"/>
          </p14:sldIdLst>
        </p14:section>
        <p14:section name="Thank You!" id="{9C7F33F6-DD6A-45A4-9810-5120EE9F76E7}">
          <p14:sldIdLst>
            <p14:sldId id="456"/>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EF4888-B894-CAE3-A0F9-15F62B2F485B}" name="Emily MacGillivray" initials="EM" userId="S::emily.macgillivray@cambiumassessment.com::98bad45a-ef3f-4e39-94a2-c17b4482a2a8" providerId="AD"/>
  <p188:author id="{14BF33FC-234D-C91B-B444-118CC15ACFC1}" name="BH-AAB-WORKSTATION" initials="B" userId="BH-AAB-WORKSTATI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1" clrIdx="8">
    <p:extLst>
      <p:ext uri="{19B8F6BF-5375-455C-9EA6-DF929625EA0E}">
        <p15:presenceInfo xmlns:p15="http://schemas.microsoft.com/office/powerpoint/2012/main" userId="S::jstrittmatter@air.org::5b890a84-78d8-4fc1-ac1c-46682033f69d" providerId="AD"/>
      </p:ext>
    </p:extLst>
  </p:cmAuthor>
  <p:cmAuthor id="10" name="Jennifer Strittmatter" initials="JS" lastIdx="67" clrIdx="9">
    <p:extLst>
      <p:ext uri="{19B8F6BF-5375-455C-9EA6-DF929625EA0E}">
        <p15:presenceInfo xmlns:p15="http://schemas.microsoft.com/office/powerpoint/2012/main" userId="S::jennifer.strittmatter@cambiumassessment.com::e8934ff7-9e4a-4c8d-9513-cfdab75a79b2" providerId="AD"/>
      </p:ext>
    </p:extLst>
  </p:cmAuthor>
  <p:cmAuthor id="11" name="Emily MacGillivray" initials="EM" lastIdx="15" clrIdx="10">
    <p:extLst>
      <p:ext uri="{19B8F6BF-5375-455C-9EA6-DF929625EA0E}">
        <p15:presenceInfo xmlns:p15="http://schemas.microsoft.com/office/powerpoint/2012/main" userId="S::emily.macgillivray@cambiumassessment.com::98bad45a-ef3f-4e39-94a2-c17b4482a2a8" providerId="AD"/>
      </p:ext>
    </p:extLst>
  </p:cmAuthor>
  <p:cmAuthor id="12" name="Outreach Counselor" initials="OC" lastIdx="2" clrIdx="11">
    <p:extLst>
      <p:ext uri="{19B8F6BF-5375-455C-9EA6-DF929625EA0E}">
        <p15:presenceInfo xmlns:p15="http://schemas.microsoft.com/office/powerpoint/2012/main" userId="3dc0bb0ce78df188" providerId="Windows Live"/>
      </p:ext>
    </p:extLst>
  </p:cmAuthor>
  <p:cmAuthor id="13" name="Kathleen Hughes" initials="KH" lastIdx="1" clrIdx="12">
    <p:extLst>
      <p:ext uri="{19B8F6BF-5375-455C-9EA6-DF929625EA0E}">
        <p15:presenceInfo xmlns:p15="http://schemas.microsoft.com/office/powerpoint/2012/main" userId="S-1-5-21-1949779832-2519084937-1351169659-45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27AAE1"/>
    <a:srgbClr val="FFFFFF"/>
    <a:srgbClr val="005E9E"/>
    <a:srgbClr val="319EFF"/>
    <a:srgbClr val="2C9ED9"/>
    <a:srgbClr val="C6E7F7"/>
    <a:srgbClr val="26ABE1"/>
    <a:srgbClr val="B9BBBE"/>
    <a:srgbClr val="A8C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213" autoAdjust="0"/>
  </p:normalViewPr>
  <p:slideViewPr>
    <p:cSldViewPr snapToGrid="0">
      <p:cViewPr varScale="1">
        <p:scale>
          <a:sx n="79" d="100"/>
          <a:sy n="79" d="100"/>
        </p:scale>
        <p:origin x="1776" y="78"/>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9" d="100"/>
          <a:sy n="69" d="100"/>
        </p:scale>
        <p:origin x="1195"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t.ly/check_my_spe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the Remote Summative Test Administration Test Administrator training module. This module will walk you through how to administer assessments to your students when they are not in the school building. To administer tests to students who are remote, you will use the same test administrator interface that you have been using prior to this to test to your students.</a:t>
            </a:r>
          </a:p>
          <a:p>
            <a:r>
              <a:rPr lang="en-US" dirty="0"/>
              <a:t> </a:t>
            </a:r>
          </a:p>
          <a:p>
            <a:r>
              <a:rPr lang="en-US" dirty="0"/>
              <a:t>Please note that the features you see on your remote testing interface are dependent upon your state’s policies.</a:t>
            </a:r>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
        <p:nvSpPr>
          <p:cNvPr id="11" name="Slide Image Placeholder 10">
            <a:extLst>
              <a:ext uri="{FF2B5EF4-FFF2-40B4-BE49-F238E27FC236}">
                <a16:creationId xmlns:a16="http://schemas.microsoft.com/office/drawing/2014/main" id="{5792DEBB-8A3A-4AD1-8D56-01A93A969D6F}"/>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addition to ensuring you and your remote students have the necessary hardware, you must ensure that the hardware is functioning correctly prior to the day you administer the test. You should ensure your webcam, microphone, and speakers are functioning properly and meet the minimum requirements necessary for remote testing, </a:t>
            </a:r>
          </a:p>
          <a:p>
            <a:r>
              <a:rPr lang="en-US" dirty="0"/>
              <a:t> </a:t>
            </a:r>
          </a:p>
          <a:p>
            <a:r>
              <a:rPr lang="en-US" dirty="0"/>
              <a:t>To check that your hardware is functioning correctly prior to testing, go to the Network diagnostic check at https://bit.ly/check_my_speed.</a:t>
            </a:r>
          </a:p>
          <a:p>
            <a:endParaRPr lang="en-US" dirty="0"/>
          </a:p>
          <a:p>
            <a:r>
              <a:rPr lang="en-US" dirty="0"/>
              <a:t>This is the same Diagnostic Checker mentioned earlier to check internet speed.  You can use this tool to check both your internet speed and your audio/video. </a:t>
            </a:r>
          </a:p>
          <a:p>
            <a:r>
              <a:rPr lang="en-US" dirty="0"/>
              <a:t> </a:t>
            </a:r>
          </a:p>
          <a:p>
            <a:r>
              <a:rPr lang="en-US" dirty="0"/>
              <a:t>From here, select the Audio/Video Checks button. A series of audio and video checks will appear. To run the checks, follow the instructions for each individual check to determine if your hardware is functioning correctly.</a:t>
            </a:r>
          </a:p>
          <a:p>
            <a:r>
              <a:rPr lang="en-US" dirty="0"/>
              <a:t> </a:t>
            </a:r>
          </a:p>
          <a:p>
            <a:r>
              <a:rPr lang="en-US" dirty="0"/>
              <a:t>Students should also be encouraged to run these audio/video checks before the day of testing. Students will also be asked to run a series of audio/video checks after logging into the student test site.</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
        <p:nvSpPr>
          <p:cNvPr id="11" name="Slide Image Placeholder 10">
            <a:extLst>
              <a:ext uri="{FF2B5EF4-FFF2-40B4-BE49-F238E27FC236}">
                <a16:creationId xmlns:a16="http://schemas.microsoft.com/office/drawing/2014/main" id="{A31ACC61-A4C8-4E8E-9641-86491FC113DA}"/>
              </a:ext>
            </a:extLst>
          </p:cNvPr>
          <p:cNvSpPr>
            <a:spLocks noGrp="1" noRot="1" noChangeAspect="1"/>
          </p:cNvSpPr>
          <p:nvPr>
            <p:ph type="sldImg"/>
          </p:nvPr>
        </p:nvSpPr>
        <p:spPr/>
      </p:sp>
    </p:spTree>
    <p:extLst>
      <p:ext uri="{BB962C8B-B14F-4D97-AF65-F5344CB8AC3E}">
        <p14:creationId xmlns:p14="http://schemas.microsoft.com/office/powerpoint/2010/main" val="2567550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start a remote test session, you will go through the same steps that you would follow to administer a test session in a classroom with a few additional hardware checks that will allow you to communicate with students who are not in the classroom.</a:t>
            </a:r>
          </a:p>
          <a:p>
            <a:r>
              <a:rPr lang="en-US" dirty="0"/>
              <a:t> </a:t>
            </a:r>
          </a:p>
          <a:p>
            <a:pPr marL="171450" indent="-171450">
              <a:buFont typeface="Arial" panose="020B0604020202020204" pitchFamily="34" charset="0"/>
              <a:buChar char="•"/>
            </a:pPr>
            <a:r>
              <a:rPr lang="en-US" dirty="0"/>
              <a:t>To log in to the test administration site, do the following:</a:t>
            </a:r>
          </a:p>
          <a:p>
            <a:pPr marL="171450" lvl="0" indent="-171450">
              <a:buFont typeface="Arial" panose="020B0604020202020204" pitchFamily="34" charset="0"/>
              <a:buChar char="•"/>
            </a:pPr>
            <a:r>
              <a:rPr lang="en-US" dirty="0"/>
              <a:t>Select the appropriate user role card from the </a:t>
            </a:r>
            <a:r>
              <a:rPr lang="en-US" dirty="0" err="1"/>
              <a:t>AlohaHSAP</a:t>
            </a:r>
            <a:r>
              <a:rPr lang="en-US" dirty="0"/>
              <a:t> portal. </a:t>
            </a:r>
          </a:p>
          <a:p>
            <a:pPr marL="171450" lvl="0" indent="-171450">
              <a:buFont typeface="Arial" panose="020B0604020202020204" pitchFamily="34" charset="0"/>
              <a:buChar char="•"/>
            </a:pPr>
            <a:r>
              <a:rPr lang="en-US" dirty="0"/>
              <a:t>Select the TA Live Site card to access the test administration site for the online assessments.</a:t>
            </a:r>
          </a:p>
          <a:p>
            <a:pPr marL="171450" lvl="0" indent="-171450">
              <a:buFont typeface="Arial" panose="020B0604020202020204" pitchFamily="34" charset="0"/>
              <a:buChar char="•"/>
            </a:pPr>
            <a:r>
              <a:rPr lang="en-US" dirty="0"/>
              <a:t>After selecting the card, you will need to log in with your username and password.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
        <p:nvSpPr>
          <p:cNvPr id="11" name="Slide Image Placeholder 10">
            <a:extLst>
              <a:ext uri="{FF2B5EF4-FFF2-40B4-BE49-F238E27FC236}">
                <a16:creationId xmlns:a16="http://schemas.microsoft.com/office/drawing/2014/main" id="{45F93685-F797-479D-989D-4F24DEECB2BD}"/>
              </a:ext>
            </a:extLst>
          </p:cNvPr>
          <p:cNvSpPr>
            <a:spLocks noGrp="1" noRot="1" noChangeAspect="1"/>
          </p:cNvSpPr>
          <p:nvPr>
            <p:ph type="sldImg"/>
          </p:nvPr>
        </p:nvSpPr>
        <p:spPr/>
      </p:sp>
    </p:spTree>
    <p:extLst>
      <p:ext uri="{BB962C8B-B14F-4D97-AF65-F5344CB8AC3E}">
        <p14:creationId xmlns:p14="http://schemas.microsoft.com/office/powerpoint/2010/main" val="10379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Once you have logged in to the test administration site, you will see the Session Dashboard page.</a:t>
            </a:r>
          </a:p>
          <a:p>
            <a:r>
              <a:rPr lang="en-US" dirty="0"/>
              <a:t> </a:t>
            </a:r>
          </a:p>
          <a:p>
            <a:r>
              <a:rPr lang="en-US" dirty="0"/>
              <a:t>The Dashboard page is where you can start a remote session, schedule a future test session, and share session links.</a:t>
            </a:r>
          </a:p>
          <a:p>
            <a:r>
              <a:rPr lang="en-US" dirty="0"/>
              <a:t> </a:t>
            </a:r>
          </a:p>
          <a:p>
            <a:r>
              <a:rPr lang="en-US" dirty="0"/>
              <a:t>This page will display all your sessions, including Active Sessions and Upcoming Sessions.</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
        <p:nvSpPr>
          <p:cNvPr id="11" name="Slide Image Placeholder 10">
            <a:extLst>
              <a:ext uri="{FF2B5EF4-FFF2-40B4-BE49-F238E27FC236}">
                <a16:creationId xmlns:a16="http://schemas.microsoft.com/office/drawing/2014/main" id="{4190CB20-7EA2-48FE-AFC5-6B7BBD2E5413}"/>
              </a:ext>
            </a:extLst>
          </p:cNvPr>
          <p:cNvSpPr>
            <a:spLocks noGrp="1" noRot="1" noChangeAspect="1"/>
          </p:cNvSpPr>
          <p:nvPr>
            <p:ph type="sldImg"/>
          </p:nvPr>
        </p:nvSpPr>
        <p:spPr/>
      </p:sp>
    </p:spTree>
    <p:extLst>
      <p:ext uri="{BB962C8B-B14F-4D97-AF65-F5344CB8AC3E}">
        <p14:creationId xmlns:p14="http://schemas.microsoft.com/office/powerpoint/2010/main" val="3622782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There are two ways to administer a test to your remote students. The first way is to schedule a remote test session in advance. The second way to administer a remote test is to start a remote session immediately. We will first explain how to schedule a remote test session in advance. </a:t>
            </a:r>
          </a:p>
          <a:p>
            <a:r>
              <a:rPr lang="en-US" dirty="0"/>
              <a:t> </a:t>
            </a:r>
          </a:p>
          <a:p>
            <a:r>
              <a:rPr lang="en-US" dirty="0"/>
              <a:t>Scheduling a remote test session in advance allows TAs to generate a link to the test session or a session ID they can share with their remote students before the day of the test.</a:t>
            </a:r>
          </a:p>
          <a:p>
            <a:r>
              <a:rPr lang="en-US" dirty="0"/>
              <a:t> </a:t>
            </a:r>
          </a:p>
          <a:p>
            <a:r>
              <a:rPr lang="en-US" dirty="0"/>
              <a:t>To schedule a remote test session in advance, in the Upcoming Sessions Tab on the dashboard, select Schedule a Session.</a:t>
            </a:r>
          </a:p>
          <a:p>
            <a:r>
              <a:rPr lang="en-US" dirty="0"/>
              <a:t> </a:t>
            </a:r>
          </a:p>
          <a:p>
            <a:r>
              <a:rPr lang="en-US" dirty="0"/>
              <a:t>In the pop-up window that appears, select a start and end date for the remote session and select Next.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
        <p:nvSpPr>
          <p:cNvPr id="11" name="Slide Image Placeholder 10">
            <a:extLst>
              <a:ext uri="{FF2B5EF4-FFF2-40B4-BE49-F238E27FC236}">
                <a16:creationId xmlns:a16="http://schemas.microsoft.com/office/drawing/2014/main" id="{BCE44BCC-CC20-46F6-A2A9-84B539D2B42D}"/>
              </a:ext>
            </a:extLst>
          </p:cNvPr>
          <p:cNvSpPr>
            <a:spLocks noGrp="1" noRot="1" noChangeAspect="1"/>
          </p:cNvSpPr>
          <p:nvPr>
            <p:ph type="sldImg"/>
          </p:nvPr>
        </p:nvSpPr>
        <p:spPr/>
      </p:sp>
    </p:spTree>
    <p:extLst>
      <p:ext uri="{BB962C8B-B14F-4D97-AF65-F5344CB8AC3E}">
        <p14:creationId xmlns:p14="http://schemas.microsoft.com/office/powerpoint/2010/main" val="608515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you will see a pop-up window with available test categories. Select the arrow next to the category to see all the possible tests you can select for your remote test session.</a:t>
            </a:r>
          </a:p>
          <a:p>
            <a:endParaRPr lang="en-US" dirty="0"/>
          </a:p>
          <a:p>
            <a:r>
              <a:rPr lang="en-US" dirty="0"/>
              <a:t>You can expand a list of tests by selecting the “plus” sign. You can collapse a list by selecting the “minus” sign. You may also add filters by selecting the Add Filter button. </a:t>
            </a:r>
          </a:p>
          <a:p>
            <a:r>
              <a:rPr lang="en-US" dirty="0"/>
              <a:t> </a:t>
            </a:r>
          </a:p>
          <a:p>
            <a:r>
              <a:rPr lang="en-US" dirty="0"/>
              <a:t>Select the test or tests you want to add to the session by marking the checkboxes next to each test you want to add. Selected tests will appear in the right column. Once you are finished selecting tests to add, enter a name for the session in the Session Name field and select a Session Type, either “In Person” or “Remote or Hybrid.” </a:t>
            </a:r>
          </a:p>
          <a:p>
            <a:endParaRPr lang="en-US" dirty="0"/>
          </a:p>
          <a:p>
            <a:pPr lvl="0"/>
            <a:r>
              <a:rPr lang="en-US" dirty="0"/>
              <a:t>Remote sessions are when all students taking a test are at home. Hybrid sessions are when some students taking the test are at home and some students are taking the same test in the classroom. When administering a hybrid session, audio and video features added for remote testing will appear for all students, even those in the classroom.  Due to the difficulty in monitoring both in-person and remote testing students simultaneously, especially if technical issues arise for remote testing students, this is not recommended.</a:t>
            </a:r>
          </a:p>
          <a:p>
            <a:endParaRPr lang="en-US" dirty="0"/>
          </a:p>
          <a:p>
            <a:r>
              <a:rPr lang="en-US" dirty="0"/>
              <a:t>When you are finished adding tests, select Save Session. </a:t>
            </a:r>
          </a:p>
          <a:p>
            <a:r>
              <a:rPr lang="en-US" dirty="0"/>
              <a:t>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
        <p:nvSpPr>
          <p:cNvPr id="11" name="Slide Image Placeholder 10">
            <a:extLst>
              <a:ext uri="{FF2B5EF4-FFF2-40B4-BE49-F238E27FC236}">
                <a16:creationId xmlns:a16="http://schemas.microsoft.com/office/drawing/2014/main" id="{B060E52C-D6C6-4E4A-9AC1-8AD084E6573C}"/>
              </a:ext>
            </a:extLst>
          </p:cNvPr>
          <p:cNvSpPr>
            <a:spLocks noGrp="1" noRot="1" noChangeAspect="1"/>
          </p:cNvSpPr>
          <p:nvPr>
            <p:ph type="sldImg"/>
          </p:nvPr>
        </p:nvSpPr>
        <p:spPr/>
      </p:sp>
    </p:spTree>
    <p:extLst>
      <p:ext uri="{BB962C8B-B14F-4D97-AF65-F5344CB8AC3E}">
        <p14:creationId xmlns:p14="http://schemas.microsoft.com/office/powerpoint/2010/main" val="3147592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you have selected the tests you would like to administer remotely to your students, a pop-up window appears with a session ID. TAs should provide this ID to their remote students so students can access the test via the Secure Browser.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Select “Copy” to copy the session information to your clipboard. You can also add the session information to your calendar by selecting “Add to Calendar.”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information should not be shared over unsecured communication methods like personal email or text message. Instead, teachers should communicate this information to students using a secure method such as whichever classroom management system teachers and students are already using for instruction purposes.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
        <p:nvSpPr>
          <p:cNvPr id="11" name="Slide Image Placeholder 10">
            <a:extLst>
              <a:ext uri="{FF2B5EF4-FFF2-40B4-BE49-F238E27FC236}">
                <a16:creationId xmlns:a16="http://schemas.microsoft.com/office/drawing/2014/main" id="{663F43A2-7812-40CA-9780-AA2AFCE798F4}"/>
              </a:ext>
            </a:extLst>
          </p:cNvPr>
          <p:cNvSpPr>
            <a:spLocks noGrp="1" noRot="1" noChangeAspect="1"/>
          </p:cNvSpPr>
          <p:nvPr>
            <p:ph type="sldImg"/>
          </p:nvPr>
        </p:nvSpPr>
        <p:spPr/>
      </p:sp>
    </p:spTree>
    <p:extLst>
      <p:ext uri="{BB962C8B-B14F-4D97-AF65-F5344CB8AC3E}">
        <p14:creationId xmlns:p14="http://schemas.microsoft.com/office/powerpoint/2010/main" val="3865684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Now let’s walk through starting a remote test session immediately. If you want to start a remote test session immediately, from the Active Sessions tab, select Start a New Session Now. Add tests in the same manner as you would to schedule a remote session and select Start Session. </a:t>
            </a:r>
          </a:p>
          <a:p>
            <a:r>
              <a:rPr lang="en-US" dirty="0"/>
              <a:t>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
        <p:nvSpPr>
          <p:cNvPr id="11" name="Slide Image Placeholder 10">
            <a:extLst>
              <a:ext uri="{FF2B5EF4-FFF2-40B4-BE49-F238E27FC236}">
                <a16:creationId xmlns:a16="http://schemas.microsoft.com/office/drawing/2014/main" id="{08D08681-88DC-4C29-88FB-8BFC7A6E2A49}"/>
              </a:ext>
            </a:extLst>
          </p:cNvPr>
          <p:cNvSpPr>
            <a:spLocks noGrp="1" noRot="1" noChangeAspect="1"/>
          </p:cNvSpPr>
          <p:nvPr>
            <p:ph type="sldImg"/>
          </p:nvPr>
        </p:nvSpPr>
        <p:spPr/>
      </p:sp>
    </p:spTree>
    <p:extLst>
      <p:ext uri="{BB962C8B-B14F-4D97-AF65-F5344CB8AC3E}">
        <p14:creationId xmlns:p14="http://schemas.microsoft.com/office/powerpoint/2010/main" val="3065586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Now let’s turn to how you can edit a remote test session that was scheduled in advance. TAs may want to edit a session after it was created to add tests or change the start or end time of the session.</a:t>
            </a:r>
          </a:p>
          <a:p>
            <a:endParaRPr lang="en-US" dirty="0"/>
          </a:p>
          <a:p>
            <a:r>
              <a:rPr lang="en-US" dirty="0"/>
              <a:t>If you wish to edit remote tests sessions that you have scheduled in advance, you can do so at any time before the session starts. </a:t>
            </a:r>
          </a:p>
          <a:p>
            <a:r>
              <a:rPr lang="en-US" dirty="0"/>
              <a:t> </a:t>
            </a:r>
          </a:p>
          <a:p>
            <a:r>
              <a:rPr lang="en-US" dirty="0"/>
              <a:t>To edit a session, select the Upcoming Sessions tab to modify an existing remote test session.</a:t>
            </a:r>
          </a:p>
          <a:p>
            <a:r>
              <a:rPr lang="en-US" dirty="0"/>
              <a:t> </a:t>
            </a:r>
          </a:p>
          <a:p>
            <a:r>
              <a:rPr lang="en-US" dirty="0"/>
              <a:t>Select Edit for the remote test session you want to edit. To delete a session, select Delete.</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
        <p:nvSpPr>
          <p:cNvPr id="11" name="Slide Image Placeholder 10">
            <a:extLst>
              <a:ext uri="{FF2B5EF4-FFF2-40B4-BE49-F238E27FC236}">
                <a16:creationId xmlns:a16="http://schemas.microsoft.com/office/drawing/2014/main" id="{21E4F66F-748B-4AD3-B79E-34E6C73FA2C4}"/>
              </a:ext>
            </a:extLst>
          </p:cNvPr>
          <p:cNvSpPr>
            <a:spLocks noGrp="1" noRot="1" noChangeAspect="1"/>
          </p:cNvSpPr>
          <p:nvPr>
            <p:ph type="sldImg"/>
          </p:nvPr>
        </p:nvSpPr>
        <p:spPr/>
      </p:sp>
    </p:spTree>
    <p:extLst>
      <p:ext uri="{BB962C8B-B14F-4D97-AF65-F5344CB8AC3E}">
        <p14:creationId xmlns:p14="http://schemas.microsoft.com/office/powerpoint/2010/main" val="301803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 the day of the test, the TA must join the remote session that was scheduled in advance in order to open that session so students can be approved to begin their remote tests.  This should be done no more than 30 minutes before the session begins in order to prevent the session from timing out. Remote students will not be able to take the test until you join the session.</a:t>
            </a:r>
          </a:p>
          <a:p>
            <a:r>
              <a:rPr lang="en-US" dirty="0"/>
              <a:t> </a:t>
            </a:r>
          </a:p>
          <a:p>
            <a:r>
              <a:rPr lang="en-US" dirty="0"/>
              <a:t>Note that test sessions scheduled in advance automatically move from the Upcoming Sessions tab to the Active Sessions tab. </a:t>
            </a:r>
          </a:p>
          <a:p>
            <a:endParaRPr lang="en-US" dirty="0"/>
          </a:p>
          <a:p>
            <a:r>
              <a:rPr lang="en-US" dirty="0"/>
              <a:t>To start the test session, select Join for the session you want to start.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
        <p:nvSpPr>
          <p:cNvPr id="11" name="Slide Image Placeholder 10">
            <a:extLst>
              <a:ext uri="{FF2B5EF4-FFF2-40B4-BE49-F238E27FC236}">
                <a16:creationId xmlns:a16="http://schemas.microsoft.com/office/drawing/2014/main" id="{6EB12130-E998-4BD2-B87C-7401589013A4}"/>
              </a:ext>
            </a:extLst>
          </p:cNvPr>
          <p:cNvSpPr>
            <a:spLocks noGrp="1" noRot="1" noChangeAspect="1"/>
          </p:cNvSpPr>
          <p:nvPr>
            <p:ph type="sldImg"/>
          </p:nvPr>
        </p:nvSpPr>
        <p:spPr/>
      </p:sp>
    </p:spTree>
    <p:extLst>
      <p:ext uri="{BB962C8B-B14F-4D97-AF65-F5344CB8AC3E}">
        <p14:creationId xmlns:p14="http://schemas.microsoft.com/office/powerpoint/2010/main" val="2733439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will need to allow the online testing system and your web browser access to your webcam and microphone. After starting a remote test session, a pop-up window appears in the test administration site, requesting access to your webcam and microphone. Mark the I agree checkbox and then select Allow.</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
        <p:nvSpPr>
          <p:cNvPr id="11" name="Slide Image Placeholder 10">
            <a:extLst>
              <a:ext uri="{FF2B5EF4-FFF2-40B4-BE49-F238E27FC236}">
                <a16:creationId xmlns:a16="http://schemas.microsoft.com/office/drawing/2014/main" id="{C9995708-4A11-4C95-9821-C70D98C20B17}"/>
              </a:ext>
            </a:extLst>
          </p:cNvPr>
          <p:cNvSpPr>
            <a:spLocks noGrp="1" noRot="1" noChangeAspect="1"/>
          </p:cNvSpPr>
          <p:nvPr>
            <p:ph type="sldImg"/>
          </p:nvPr>
        </p:nvSpPr>
        <p:spPr/>
      </p:sp>
    </p:spTree>
    <p:extLst>
      <p:ext uri="{BB962C8B-B14F-4D97-AF65-F5344CB8AC3E}">
        <p14:creationId xmlns:p14="http://schemas.microsoft.com/office/powerpoint/2010/main" val="98621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module will explain how you can do the following:</a:t>
            </a:r>
          </a:p>
          <a:p>
            <a:pPr marL="171450" lvl="0" indent="-171450">
              <a:buFont typeface="Arial" panose="020B0604020202020204" pitchFamily="34" charset="0"/>
              <a:buChar char="•"/>
            </a:pPr>
            <a:r>
              <a:rPr lang="en-US" dirty="0"/>
              <a:t>Prepare your computer and other technology before testing.</a:t>
            </a:r>
          </a:p>
          <a:p>
            <a:pPr marL="171450" lvl="0" indent="-171450">
              <a:buFont typeface="Arial" panose="020B0604020202020204" pitchFamily="34" charset="0"/>
              <a:buChar char="•"/>
            </a:pPr>
            <a:r>
              <a:rPr lang="en-US" dirty="0"/>
              <a:t>Have adequate staffing for the number of students scheduled in a single test session.</a:t>
            </a:r>
          </a:p>
          <a:p>
            <a:pPr marL="171450" lvl="0" indent="-171450">
              <a:buFont typeface="Arial" panose="020B0604020202020204" pitchFamily="34" charset="0"/>
              <a:buChar char="•"/>
            </a:pPr>
            <a:r>
              <a:rPr lang="en-US" dirty="0"/>
              <a:t>Access the TA Live Site for remote summative test administration site from home.</a:t>
            </a:r>
          </a:p>
          <a:p>
            <a:pPr marL="171450" lvl="0" indent="-171450">
              <a:buFont typeface="Arial" panose="020B0604020202020204" pitchFamily="34" charset="0"/>
              <a:buChar char="•"/>
            </a:pPr>
            <a:r>
              <a:rPr lang="en-US" dirty="0"/>
              <a:t>Schedule a test in advance and modify a scheduled session.</a:t>
            </a:r>
          </a:p>
          <a:p>
            <a:pPr marL="171450" lvl="0" indent="-171450">
              <a:buFont typeface="Arial" panose="020B0604020202020204" pitchFamily="34" charset="0"/>
              <a:buChar char="•"/>
            </a:pPr>
            <a:r>
              <a:rPr lang="en-US" dirty="0"/>
              <a:t>Convey session information to remote students.</a:t>
            </a:r>
          </a:p>
          <a:p>
            <a:pPr marL="171450" lvl="0" indent="-171450">
              <a:buFont typeface="Arial" panose="020B0604020202020204" pitchFamily="34" charset="0"/>
              <a:buChar char="•"/>
            </a:pPr>
            <a:r>
              <a:rPr lang="en-US" dirty="0"/>
              <a:t>Join and begin a remote session that was scheduled in advance.</a:t>
            </a:r>
          </a:p>
          <a:p>
            <a:pPr marL="171450" lvl="0" indent="-171450">
              <a:buFont typeface="Arial" panose="020B0604020202020204" pitchFamily="34" charset="0"/>
              <a:buChar char="•"/>
            </a:pPr>
            <a:r>
              <a:rPr lang="en-US" dirty="0"/>
              <a:t>Communicate with and assist remote students during a test session.</a:t>
            </a:r>
          </a:p>
          <a:p>
            <a:pPr marL="171450" indent="-171450">
              <a:buFont typeface="Arial" panose="020B0604020202020204" pitchFamily="34" charset="0"/>
              <a:buChar char="•"/>
            </a:pPr>
            <a:r>
              <a:rPr lang="en-US" dirty="0"/>
              <a:t>Pause and Stop a remote test session.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
        <p:nvSpPr>
          <p:cNvPr id="11" name="Slide Image Placeholder 10">
            <a:extLst>
              <a:ext uri="{FF2B5EF4-FFF2-40B4-BE49-F238E27FC236}">
                <a16:creationId xmlns:a16="http://schemas.microsoft.com/office/drawing/2014/main" id="{96C93F07-64FB-463E-A0CA-98F984377AF6}"/>
              </a:ext>
            </a:extLst>
          </p:cNvPr>
          <p:cNvSpPr>
            <a:spLocks noGrp="1" noRot="1" noChangeAspect="1"/>
          </p:cNvSpPr>
          <p:nvPr>
            <p:ph type="sldImg"/>
          </p:nvPr>
        </p:nvSpPr>
        <p:spPr/>
      </p:sp>
    </p:spTree>
    <p:extLst>
      <p:ext uri="{BB962C8B-B14F-4D97-AF65-F5344CB8AC3E}">
        <p14:creationId xmlns:p14="http://schemas.microsoft.com/office/powerpoint/2010/main" val="3928138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will also need to allow your browser access to your webcam and microphone. To do so, from the pop-ups that appear, select the option to allow access to your webcam and microphone to proceed. The alert shown here is from the Google Chrome browser.</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
        <p:nvSpPr>
          <p:cNvPr id="11" name="Slide Image Placeholder 10">
            <a:extLst>
              <a:ext uri="{FF2B5EF4-FFF2-40B4-BE49-F238E27FC236}">
                <a16:creationId xmlns:a16="http://schemas.microsoft.com/office/drawing/2014/main" id="{2E4FDADC-AEBE-4197-8916-27B265DDECBA}"/>
              </a:ext>
            </a:extLst>
          </p:cNvPr>
          <p:cNvSpPr>
            <a:spLocks noGrp="1" noRot="1" noChangeAspect="1"/>
          </p:cNvSpPr>
          <p:nvPr>
            <p:ph type="sldImg"/>
          </p:nvPr>
        </p:nvSpPr>
        <p:spPr/>
      </p:sp>
    </p:spTree>
    <p:extLst>
      <p:ext uri="{BB962C8B-B14F-4D97-AF65-F5344CB8AC3E}">
        <p14:creationId xmlns:p14="http://schemas.microsoft.com/office/powerpoint/2010/main" val="4128435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After students sign into the testing system and select the test they need to take, you will see an Approvals button in the top right corner of your screen that shows many remote students are waiting for approval. To view which students are waiting for approval, select the Approvals button.</a:t>
            </a:r>
          </a:p>
          <a:p>
            <a:pPr lvl="0"/>
            <a:endParaRPr lang="en-US" dirty="0"/>
          </a:p>
          <a:p>
            <a:pPr lvl="0"/>
            <a:r>
              <a:rPr lang="en-US" dirty="0"/>
              <a:t>The Approvals and Student Test Settings pop-up window appears. This screen is when you can now start communicating with the remote students that are waiting for approval. We will discuss the various communication features on the next few slides.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
        <p:nvSpPr>
          <p:cNvPr id="11" name="Slide Image Placeholder 10">
            <a:extLst>
              <a:ext uri="{FF2B5EF4-FFF2-40B4-BE49-F238E27FC236}">
                <a16:creationId xmlns:a16="http://schemas.microsoft.com/office/drawing/2014/main" id="{FD0B43C8-2BF9-4687-8BFD-774EE0F59E85}"/>
              </a:ext>
            </a:extLst>
          </p:cNvPr>
          <p:cNvSpPr>
            <a:spLocks noGrp="1" noRot="1" noChangeAspect="1"/>
          </p:cNvSpPr>
          <p:nvPr>
            <p:ph type="sldImg"/>
          </p:nvPr>
        </p:nvSpPr>
        <p:spPr/>
      </p:sp>
    </p:spTree>
    <p:extLst>
      <p:ext uri="{BB962C8B-B14F-4D97-AF65-F5344CB8AC3E}">
        <p14:creationId xmlns:p14="http://schemas.microsoft.com/office/powerpoint/2010/main" val="2964264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we go into detail about when and how to communicate with remote students through the testing system, let’s take a quick look at the various communicate features that are available.</a:t>
            </a:r>
          </a:p>
          <a:p>
            <a:r>
              <a:rPr lang="en-US" dirty="0"/>
              <a:t> </a:t>
            </a:r>
          </a:p>
          <a:p>
            <a:r>
              <a:rPr lang="en-US" dirty="0"/>
              <a:t>This table lists the various communicate features that can are available through the testing system and when each feature is available.</a:t>
            </a:r>
          </a:p>
          <a:p>
            <a:endParaRPr lang="en-US" dirty="0"/>
          </a:p>
          <a:p>
            <a:r>
              <a:rPr lang="en-US" dirty="0"/>
              <a:t>The features available include the broadcast message feature, chat feature, raise hand feature, screenshare feature, video conference feature, and test alerts.</a:t>
            </a:r>
          </a:p>
          <a:p>
            <a:r>
              <a:rPr lang="en-US" dirty="0"/>
              <a:t> </a:t>
            </a:r>
          </a:p>
          <a:p>
            <a:r>
              <a:rPr lang="en-US" dirty="0"/>
              <a:t>Let’s take a closer look at each of these communication features.</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
        <p:nvSpPr>
          <p:cNvPr id="11" name="Slide Image Placeholder 10">
            <a:extLst>
              <a:ext uri="{FF2B5EF4-FFF2-40B4-BE49-F238E27FC236}">
                <a16:creationId xmlns:a16="http://schemas.microsoft.com/office/drawing/2014/main" id="{075D97D2-2B25-4501-BF3E-0687938D8F26}"/>
              </a:ext>
            </a:extLst>
          </p:cNvPr>
          <p:cNvSpPr>
            <a:spLocks noGrp="1" noRot="1" noChangeAspect="1"/>
          </p:cNvSpPr>
          <p:nvPr>
            <p:ph type="sldImg"/>
          </p:nvPr>
        </p:nvSpPr>
        <p:spPr/>
      </p:sp>
    </p:spTree>
    <p:extLst>
      <p:ext uri="{BB962C8B-B14F-4D97-AF65-F5344CB8AC3E}">
        <p14:creationId xmlns:p14="http://schemas.microsoft.com/office/powerpoint/2010/main" val="217002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none" dirty="0">
                <a:solidFill>
                  <a:srgbClr val="000000"/>
                </a:solidFill>
                <a:effectLst/>
                <a:latin typeface="Calibri" panose="020F0502020204030204" pitchFamily="34" charset="0"/>
              </a:rPr>
              <a:t>First, let’s review the Lobby Feature.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u="none"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none" dirty="0">
                <a:solidFill>
                  <a:srgbClr val="000000"/>
                </a:solidFill>
                <a:effectLst/>
                <a:latin typeface="Calibri" panose="020F0502020204030204" pitchFamily="34" charset="0"/>
              </a:rPr>
              <a:t>For states that have enabled the lobby feature, students and TAs can communicate by text chat (or by video for states that have enabled the video feature) before</a:t>
            </a:r>
            <a:r>
              <a:rPr lang="en-US" sz="1800" b="0" i="0" u="none" dirty="0">
                <a:solidFill>
                  <a:srgbClr val="D13438"/>
                </a:solidFill>
                <a:effectLst/>
                <a:latin typeface="Calibri" panose="020F0502020204030204" pitchFamily="34" charset="0"/>
              </a:rPr>
              <a:t> students </a:t>
            </a:r>
            <a:r>
              <a:rPr lang="en-US" sz="1800" b="0" i="0" u="none" dirty="0">
                <a:solidFill>
                  <a:srgbClr val="000000"/>
                </a:solidFill>
                <a:effectLst/>
                <a:latin typeface="Calibri" panose="020F0502020204030204" pitchFamily="34" charset="0"/>
              </a:rPr>
              <a:t>log in to take a test. This </a:t>
            </a:r>
            <a:r>
              <a:rPr lang="en-US" sz="1800" b="0" i="0" u="none" dirty="0">
                <a:solidFill>
                  <a:srgbClr val="D13438"/>
                </a:solidFill>
                <a:effectLst/>
                <a:latin typeface="Calibri" panose="020F0502020204030204" pitchFamily="34" charset="0"/>
              </a:rPr>
              <a:t>may help students who</a:t>
            </a:r>
            <a:r>
              <a:rPr lang="en-US" sz="1800" b="0" i="0" u="none" dirty="0">
                <a:solidFill>
                  <a:srgbClr val="000000"/>
                </a:solidFill>
                <a:effectLst/>
                <a:latin typeface="Calibri" panose="020F0502020204030204" pitchFamily="34" charset="0"/>
              </a:rPr>
              <a:t> are having trouble logging in.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u="none"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t>If students need assistance prior to logging in, they can select the chat widget on the login screen. The student will see a screen with troubleshooting steps and a button to chat with their TA. Once the student selects </a:t>
            </a:r>
            <a:r>
              <a:rPr lang="en-US" sz="1800" b="1" i="0" u="none" dirty="0">
                <a:solidFill>
                  <a:srgbClr val="000000"/>
                </a:solidFill>
                <a:effectLst/>
                <a:latin typeface="Calibri" panose="020F0502020204030204" pitchFamily="34" charset="0"/>
              </a:rPr>
              <a:t>Chat with your teacher</a:t>
            </a:r>
            <a:r>
              <a:rPr lang="en-US" sz="1800" b="0" i="0" u="none" dirty="0">
                <a:solidFill>
                  <a:srgbClr val="000000"/>
                </a:solidFill>
                <a:effectLst/>
                <a:latin typeface="Calibri" panose="020F0502020204030204" pitchFamily="34" charset="0"/>
              </a:rPr>
              <a:t>, they will see a chat box. </a:t>
            </a:r>
            <a:r>
              <a:rPr lang="en-US" sz="1800" dirty="0"/>
              <a:t>Because the student has not yet logged in, they will need to identify themselves by entering their name in the chat box. The student does not have to enter their name as registered in the system. However, after the student logs in, their name will display as it is registered in the system. The student can then type a message in the box and send it to you by selecting the arrow button. </a:t>
            </a:r>
          </a:p>
          <a:p>
            <a:pPr algn="l" rtl="0" fontAlgn="base"/>
            <a:endParaRPr lang="en-US" sz="1800" dirty="0"/>
          </a:p>
          <a:p>
            <a:pPr algn="l" rtl="0" fontAlgn="base"/>
            <a:r>
              <a:rPr lang="en-US" sz="1800" dirty="0"/>
              <a:t>For states that have the video feature enabled, students can request a one-to-one video conference by selecting the video icon. Students must also consent to being observed through their web camera.</a:t>
            </a:r>
          </a:p>
          <a:p>
            <a:pPr algn="l" rtl="0" fontAlgn="base"/>
            <a:endParaRPr lang="en-US" sz="1800" dirty="0"/>
          </a:p>
          <a:p>
            <a:pPr algn="l" rtl="0" fontAlgn="base"/>
            <a:endParaRPr lang="en-US" sz="1800" b="0" i="0" u="none" dirty="0">
              <a:solidFill>
                <a:srgbClr val="000000"/>
              </a:solidFill>
              <a:effectLst/>
              <a:latin typeface="Calibri" panose="020F0502020204030204" pitchFamily="34"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1902573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student sends a chat message, the student will appear in the </a:t>
            </a:r>
            <a:r>
              <a:rPr lang="en-US" b="0" i="1" dirty="0"/>
              <a:t>Login help requested </a:t>
            </a:r>
            <a:r>
              <a:rPr lang="en-US" dirty="0"/>
              <a:t>table on the Test Session page on the TA’s device. Select the speech bubble icon to see a chat box with the student’s message. Type a chat message to respond to the student, and it will automatically show on the student’s screen. Once the student closes their chat window, the student will no longer appear in the </a:t>
            </a:r>
            <a:r>
              <a:rPr lang="en-US" i="1" dirty="0"/>
              <a:t>Login help requested</a:t>
            </a:r>
            <a:r>
              <a:rPr lang="en-US" dirty="0"/>
              <a:t> table. </a:t>
            </a:r>
          </a:p>
          <a:p>
            <a:endParaRPr lang="en-US" dirty="0"/>
          </a:p>
          <a:p>
            <a:r>
              <a:rPr lang="en-US" dirty="0"/>
              <a:t>You </a:t>
            </a:r>
            <a:r>
              <a:rPr lang="en-US" sz="1800" dirty="0">
                <a:effectLst/>
                <a:latin typeface="Calibri" panose="020F0502020204030204" pitchFamily="34" charset="0"/>
                <a:ea typeface="Calibri" panose="020F0502020204030204" pitchFamily="34" charset="0"/>
                <a:cs typeface="Times New Roman" panose="02020603050405020304" pitchFamily="18" charset="0"/>
              </a:rPr>
              <a:t>can also start a one-to-one video conference by selecting the video icon next to the student’s name. You will then be able to see and hear the student.</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dirty="0"/>
          </a:p>
        </p:txBody>
      </p:sp>
    </p:spTree>
    <p:extLst>
      <p:ext uri="{BB962C8B-B14F-4D97-AF65-F5344CB8AC3E}">
        <p14:creationId xmlns:p14="http://schemas.microsoft.com/office/powerpoint/2010/main" val="1513608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First, let’s look at the Broadcast Message feature. </a:t>
            </a:r>
          </a:p>
          <a:p>
            <a:r>
              <a:rPr lang="en-US" dirty="0"/>
              <a:t> </a:t>
            </a:r>
          </a:p>
          <a:p>
            <a:r>
              <a:rPr lang="en-US" dirty="0"/>
              <a:t>TAs can communicate with all remote students at once through a broadcast feature on the test administration site. Broadcast messages should be used to send important brief messages such as “Let me know if you have any questions” or “Ten minutes left in the test!” Please do not share PII such as student IDs to all students.</a:t>
            </a:r>
          </a:p>
          <a:p>
            <a:r>
              <a:rPr lang="en-US" dirty="0"/>
              <a:t> </a:t>
            </a:r>
          </a:p>
          <a:p>
            <a:r>
              <a:rPr lang="en-US" dirty="0"/>
              <a:t>To send a broadcast message to all remote students at once, select the megaphone icon located at the top-right corner of the test administration interface. Type the brief message you want to send to all remote students and select the Arrow button. </a:t>
            </a:r>
          </a:p>
          <a:p>
            <a:r>
              <a:rPr lang="en-US" dirty="0"/>
              <a:t> </a:t>
            </a:r>
          </a:p>
          <a:p>
            <a:r>
              <a:rPr lang="en-US" dirty="0"/>
              <a:t>The message will automatically appear on each student’s screen. Students can respond to the broadcast message by sending a chat message back to the TA. The chat message will only be visible to the TA and will not appear on any other student’s screen. </a:t>
            </a:r>
          </a:p>
          <a:p>
            <a:r>
              <a:rPr lang="en-US" dirty="0"/>
              <a:t> </a:t>
            </a:r>
          </a:p>
          <a:p>
            <a:r>
              <a:rPr lang="en-US" dirty="0"/>
              <a:t>It is important to note that broadcasted messages will only appear for students who have joined the test session. If a student joins a session after a message is broadcasted, that message will not appear for that student.</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
        <p:nvSpPr>
          <p:cNvPr id="11" name="Slide Image Placeholder 10">
            <a:extLst>
              <a:ext uri="{FF2B5EF4-FFF2-40B4-BE49-F238E27FC236}">
                <a16:creationId xmlns:a16="http://schemas.microsoft.com/office/drawing/2014/main" id="{E7B71EF0-71AD-4278-8990-C49464B43EBF}"/>
              </a:ext>
            </a:extLst>
          </p:cNvPr>
          <p:cNvSpPr>
            <a:spLocks noGrp="1" noRot="1" noChangeAspect="1"/>
          </p:cNvSpPr>
          <p:nvPr>
            <p:ph type="sldImg"/>
          </p:nvPr>
        </p:nvSpPr>
        <p:spPr/>
      </p:sp>
    </p:spTree>
    <p:extLst>
      <p:ext uri="{BB962C8B-B14F-4D97-AF65-F5344CB8AC3E}">
        <p14:creationId xmlns:p14="http://schemas.microsoft.com/office/powerpoint/2010/main" val="1748886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second way TAs can communicate with remote students is via chat message.</a:t>
            </a:r>
          </a:p>
          <a:p>
            <a:r>
              <a:rPr lang="en-US" dirty="0"/>
              <a:t> </a:t>
            </a:r>
          </a:p>
          <a:p>
            <a:r>
              <a:rPr lang="en-US" dirty="0"/>
              <a:t>If you want to send a chat message to a student that is waiting for approval, select the student’s video icon. In the chat window that appears, select the messages icon and type a message into the messages box. Select the arrow button to send the message. Note that this message is seen only by the student you are sending it to, and no other students will see the message. </a:t>
            </a:r>
          </a:p>
          <a:p>
            <a:r>
              <a:rPr lang="en-US" dirty="0"/>
              <a:t> </a:t>
            </a:r>
          </a:p>
          <a:p>
            <a:r>
              <a:rPr lang="en-US" dirty="0"/>
              <a:t>On the student screen, the student will see a red speech bubble on the student video icon that appears in the bottom right corner of their screen.  When the student selects the student video icon, a window will appear that will display the chat message you sent to that student.</a:t>
            </a:r>
          </a:p>
          <a:p>
            <a:r>
              <a:rPr lang="en-US" dirty="0"/>
              <a:t> </a:t>
            </a:r>
          </a:p>
          <a:p>
            <a:r>
              <a:rPr lang="en-US" dirty="0"/>
              <a:t>The student can send a chat message back to the TA by typing a message into the messages box and selecting the arrow button to send the message. If a student sends a chat message, you will see a red speech bubble appear next to the student’s video icon on the Test Administration site. Select the student video icon to open the chat feature and show the student’s message.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
        <p:nvSpPr>
          <p:cNvPr id="11" name="Slide Image Placeholder 10">
            <a:extLst>
              <a:ext uri="{FF2B5EF4-FFF2-40B4-BE49-F238E27FC236}">
                <a16:creationId xmlns:a16="http://schemas.microsoft.com/office/drawing/2014/main" id="{FE508CAE-E936-4D72-8870-5BEABE2EA7E4}"/>
              </a:ext>
            </a:extLst>
          </p:cNvPr>
          <p:cNvSpPr>
            <a:spLocks noGrp="1" noRot="1" noChangeAspect="1"/>
          </p:cNvSpPr>
          <p:nvPr>
            <p:ph type="sldImg"/>
          </p:nvPr>
        </p:nvSpPr>
        <p:spPr/>
      </p:sp>
    </p:spTree>
    <p:extLst>
      <p:ext uri="{BB962C8B-B14F-4D97-AF65-F5344CB8AC3E}">
        <p14:creationId xmlns:p14="http://schemas.microsoft.com/office/powerpoint/2010/main" val="659222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third way TAs and students can communicate is by using the Raise Hand feature.</a:t>
            </a:r>
          </a:p>
          <a:p>
            <a:r>
              <a:rPr lang="en-US" dirty="0"/>
              <a:t> </a:t>
            </a:r>
          </a:p>
          <a:p>
            <a:r>
              <a:rPr lang="en-US" dirty="0"/>
              <a:t>If a student needs assistance, the student can request help by virtually raising their hand using the Raise Hand feature. To virtually raise their hand, the student will select the Raise Hand icon from the chat window. </a:t>
            </a:r>
          </a:p>
          <a:p>
            <a:r>
              <a:rPr lang="en-US" dirty="0"/>
              <a:t> </a:t>
            </a:r>
          </a:p>
          <a:p>
            <a:r>
              <a:rPr lang="en-US" dirty="0"/>
              <a:t>If a student raises their hand, the TA will see a red hand icon next to the student’s image or icon in the Approvals and Student Test Settings window. To respond to the student’s raised hand, the TA can select the student’s video icon. In the chat/video window that appears, the TA will see the raise hand icon highlighted in red. To respond to the student, you can type a chat message in the message box and send it to the student. The student will receive the message and can respond if additional assistance is needed.</a:t>
            </a:r>
          </a:p>
          <a:p>
            <a:r>
              <a:rPr lang="en-US" dirty="0"/>
              <a:t> </a:t>
            </a:r>
          </a:p>
          <a:p>
            <a:r>
              <a:rPr lang="en-US" dirty="0"/>
              <a:t>After you respond to the student’s raised hand, then you can select the red raise hand icon in the chat/video window, and this action will “lower the student’s hand.” The red hand icon will no longer appear next to the student’s video icon in the Approvals and Student Test Settings window on the test administration site. </a:t>
            </a:r>
          </a:p>
          <a:p>
            <a:r>
              <a:rPr lang="en-US" dirty="0"/>
              <a:t> </a:t>
            </a:r>
          </a:p>
          <a:p>
            <a:r>
              <a:rPr lang="en-US" dirty="0"/>
              <a:t>The hand icon in the student’s chat/video window will no longer appear in red letting the student know that the TA has lowered the student’s hand.</a:t>
            </a:r>
          </a:p>
          <a:p>
            <a:r>
              <a:rPr lang="en-US" dirty="0"/>
              <a:t> </a:t>
            </a:r>
          </a:p>
          <a:p>
            <a:r>
              <a:rPr lang="en-US" dirty="0"/>
              <a:t>If the student wants to lower their hand, they can do so by selecting the Raise Hand icon at any time.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dirty="0"/>
          </a:p>
        </p:txBody>
      </p:sp>
      <p:sp>
        <p:nvSpPr>
          <p:cNvPr id="11" name="Slide Image Placeholder 10">
            <a:extLst>
              <a:ext uri="{FF2B5EF4-FFF2-40B4-BE49-F238E27FC236}">
                <a16:creationId xmlns:a16="http://schemas.microsoft.com/office/drawing/2014/main" id="{BE7D2DB9-E5CC-4D09-93A9-2ED48C29FC12}"/>
              </a:ext>
            </a:extLst>
          </p:cNvPr>
          <p:cNvSpPr>
            <a:spLocks noGrp="1" noRot="1" noChangeAspect="1"/>
          </p:cNvSpPr>
          <p:nvPr>
            <p:ph type="sldImg"/>
          </p:nvPr>
        </p:nvSpPr>
        <p:spPr/>
      </p:sp>
    </p:spTree>
    <p:extLst>
      <p:ext uri="{BB962C8B-B14F-4D97-AF65-F5344CB8AC3E}">
        <p14:creationId xmlns:p14="http://schemas.microsoft.com/office/powerpoint/2010/main" val="3662305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next way TAs and students can communicate during a remote test is via a one-to-one video conference.</a:t>
            </a:r>
          </a:p>
          <a:p>
            <a:r>
              <a:rPr lang="en-US" dirty="0"/>
              <a:t> </a:t>
            </a:r>
          </a:p>
          <a:p>
            <a:r>
              <a:rPr lang="en-US" dirty="0"/>
              <a:t>To start a video conference with a student, select the student you want to video conference with to open the video conference window. A high-resolution feed from the student’s camera appears in the video conference window.</a:t>
            </a:r>
          </a:p>
          <a:p>
            <a:r>
              <a:rPr lang="en-US" dirty="0"/>
              <a:t> </a:t>
            </a:r>
          </a:p>
          <a:p>
            <a:r>
              <a:rPr lang="en-US" dirty="0"/>
              <a:t>Select the phone icon at the bottom of the video window to call the student. The video window will appear on the student’s screen with a split-screen view of you and the student. </a:t>
            </a:r>
          </a:p>
          <a:p>
            <a:r>
              <a:rPr lang="en-US" dirty="0"/>
              <a:t> </a:t>
            </a:r>
          </a:p>
          <a:p>
            <a:r>
              <a:rPr lang="en-US" dirty="0"/>
              <a:t>On the test administration site, you will also see the same split screen view of you and the student in the video window.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dirty="0"/>
          </a:p>
        </p:txBody>
      </p:sp>
      <p:sp>
        <p:nvSpPr>
          <p:cNvPr id="11" name="Slide Image Placeholder 10">
            <a:extLst>
              <a:ext uri="{FF2B5EF4-FFF2-40B4-BE49-F238E27FC236}">
                <a16:creationId xmlns:a16="http://schemas.microsoft.com/office/drawing/2014/main" id="{B8121755-97DD-478B-8594-BFBCDE8721B7}"/>
              </a:ext>
            </a:extLst>
          </p:cNvPr>
          <p:cNvSpPr>
            <a:spLocks noGrp="1" noRot="1" noChangeAspect="1"/>
          </p:cNvSpPr>
          <p:nvPr>
            <p:ph type="sldImg"/>
          </p:nvPr>
        </p:nvSpPr>
        <p:spPr/>
      </p:sp>
    </p:spTree>
    <p:extLst>
      <p:ext uri="{BB962C8B-B14F-4D97-AF65-F5344CB8AC3E}">
        <p14:creationId xmlns:p14="http://schemas.microsoft.com/office/powerpoint/2010/main" val="1589159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Lastly, TAs and students can communicate by using the screenshare feature.</a:t>
            </a:r>
          </a:p>
          <a:p>
            <a:r>
              <a:rPr lang="en-US" dirty="0"/>
              <a:t> </a:t>
            </a:r>
          </a:p>
          <a:p>
            <a:r>
              <a:rPr lang="en-US" dirty="0"/>
              <a:t>If you need to view a student’s screen, select the student video icon for that student. In the chat/video window that opens, select the View icon.  </a:t>
            </a:r>
          </a:p>
          <a:p>
            <a:r>
              <a:rPr lang="en-US" dirty="0"/>
              <a:t> </a:t>
            </a:r>
          </a:p>
          <a:p>
            <a:r>
              <a:rPr lang="en-US" dirty="0"/>
              <a:t>A message appears letting you know you have requested screenshare permission from the student.</a:t>
            </a:r>
          </a:p>
          <a:p>
            <a:r>
              <a:rPr lang="en-US" dirty="0"/>
              <a:t> </a:t>
            </a:r>
          </a:p>
          <a:p>
            <a:r>
              <a:rPr lang="en-US" dirty="0"/>
              <a:t>The student will first need to give the TA permission to view their screen. To do so, the student will check the I Agree box. By checking the I Agree box, the student gives permission for the TA to view the student’s screen. Then the student will need to select Allow. </a:t>
            </a:r>
          </a:p>
          <a:p>
            <a:r>
              <a:rPr lang="en-US" dirty="0"/>
              <a:t> </a:t>
            </a:r>
          </a:p>
          <a:p>
            <a:r>
              <a:rPr lang="en-US" dirty="0"/>
              <a:t>Once the student grants permission, a red dotted line will appear around the student’s screen indicating that their TA can now see their screen.</a:t>
            </a:r>
          </a:p>
          <a:p>
            <a:endParaRPr lang="en-US" dirty="0"/>
          </a:p>
          <a:p>
            <a:r>
              <a:rPr lang="en-US" dirty="0"/>
              <a:t>Do not take screenshots or screen captures of test items.</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dirty="0"/>
          </a:p>
        </p:txBody>
      </p:sp>
      <p:sp>
        <p:nvSpPr>
          <p:cNvPr id="11" name="Slide Image Placeholder 10">
            <a:extLst>
              <a:ext uri="{FF2B5EF4-FFF2-40B4-BE49-F238E27FC236}">
                <a16:creationId xmlns:a16="http://schemas.microsoft.com/office/drawing/2014/main" id="{313EED4F-2170-4090-A15E-66FED79CCF8C}"/>
              </a:ext>
            </a:extLst>
          </p:cNvPr>
          <p:cNvSpPr>
            <a:spLocks noGrp="1" noRot="1" noChangeAspect="1"/>
          </p:cNvSpPr>
          <p:nvPr>
            <p:ph type="sldImg"/>
          </p:nvPr>
        </p:nvSpPr>
        <p:spPr/>
      </p:sp>
    </p:spTree>
    <p:extLst>
      <p:ext uri="{BB962C8B-B14F-4D97-AF65-F5344CB8AC3E}">
        <p14:creationId xmlns:p14="http://schemas.microsoft.com/office/powerpoint/2010/main" val="112622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It is important to remember one thing during this course: you will use the same online testing system that is used to administer tests in the classroom to administer tests to remote students. No additional software is needed to enable the remote testing capabilities. </a:t>
            </a:r>
          </a:p>
          <a:p>
            <a:r>
              <a:rPr lang="en-US" dirty="0"/>
              <a:t> </a:t>
            </a:r>
          </a:p>
          <a:p>
            <a:r>
              <a:rPr lang="en-US" dirty="0"/>
              <a:t>This means that TAs log in to the same test administration site they would use if students were testing in the classroom. From this site, TAs can select a remote test session or a test session in a classroom. </a:t>
            </a:r>
          </a:p>
          <a:p>
            <a:r>
              <a:rPr lang="en-US" dirty="0"/>
              <a:t> </a:t>
            </a:r>
          </a:p>
          <a:p>
            <a:r>
              <a:rPr lang="en-US" dirty="0"/>
              <a:t>Remote students use the Secure Browser to access the same testing website they would access in school, and the test takes place the same way it would if everyone were together in the classroom.</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
        <p:nvSpPr>
          <p:cNvPr id="11" name="Slide Image Placeholder 10">
            <a:extLst>
              <a:ext uri="{FF2B5EF4-FFF2-40B4-BE49-F238E27FC236}">
                <a16:creationId xmlns:a16="http://schemas.microsoft.com/office/drawing/2014/main" id="{E2559C56-9155-4907-BAD3-597DA0A2C0D8}"/>
              </a:ext>
            </a:extLst>
          </p:cNvPr>
          <p:cNvSpPr>
            <a:spLocks noGrp="1" noRot="1" noChangeAspect="1"/>
          </p:cNvSpPr>
          <p:nvPr>
            <p:ph type="sldImg"/>
          </p:nvPr>
        </p:nvSpPr>
        <p:spPr/>
      </p:sp>
    </p:spTree>
    <p:extLst>
      <p:ext uri="{BB962C8B-B14F-4D97-AF65-F5344CB8AC3E}">
        <p14:creationId xmlns:p14="http://schemas.microsoft.com/office/powerpoint/2010/main" val="2251767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Once the student grants permission, a red dotted line will appear around the student’s screen indicating that their TA can now see their screen.</a:t>
            </a:r>
          </a:p>
          <a:p>
            <a:r>
              <a:rPr lang="en-US" dirty="0"/>
              <a:t> </a:t>
            </a:r>
          </a:p>
          <a:p>
            <a:r>
              <a:rPr lang="en-US" dirty="0"/>
              <a:t>On your computer, you will see a box with a live feed of the student’s screen. </a:t>
            </a:r>
          </a:p>
          <a:p>
            <a:endParaRPr lang="en-US" dirty="0"/>
          </a:p>
          <a:p>
            <a:r>
              <a:rPr lang="en-US" dirty="0"/>
              <a:t>When you are finished viewing the student’s screen, select the X in the upper right corner of the window. </a:t>
            </a:r>
          </a:p>
          <a:p>
            <a:r>
              <a:rPr lang="en-US" dirty="0"/>
              <a:t>The student will no longer see a red dotted line around their screen indicating that the TA can no longer see their screen.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take screenshots or screen captures of test items.</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30</a:t>
            </a:fld>
            <a:endParaRPr lang="en-US" dirty="0"/>
          </a:p>
        </p:txBody>
      </p:sp>
      <p:sp>
        <p:nvSpPr>
          <p:cNvPr id="11" name="Slide Image Placeholder 10">
            <a:extLst>
              <a:ext uri="{FF2B5EF4-FFF2-40B4-BE49-F238E27FC236}">
                <a16:creationId xmlns:a16="http://schemas.microsoft.com/office/drawing/2014/main" id="{FEAC3731-56D7-4498-BAB5-EFC8F218EC19}"/>
              </a:ext>
            </a:extLst>
          </p:cNvPr>
          <p:cNvSpPr>
            <a:spLocks noGrp="1" noRot="1" noChangeAspect="1"/>
          </p:cNvSpPr>
          <p:nvPr>
            <p:ph type="sldImg"/>
          </p:nvPr>
        </p:nvSpPr>
        <p:spPr/>
      </p:sp>
    </p:spTree>
    <p:extLst>
      <p:ext uri="{BB962C8B-B14F-4D97-AF65-F5344CB8AC3E}">
        <p14:creationId xmlns:p14="http://schemas.microsoft.com/office/powerpoint/2010/main" val="3951733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Now let’s return to the Approvals and Student Test Settings window on the test administration site so that you can finish approving students to enter the test session. </a:t>
            </a:r>
          </a:p>
          <a:p>
            <a:r>
              <a:rPr lang="en-US" dirty="0"/>
              <a:t> </a:t>
            </a:r>
          </a:p>
          <a:p>
            <a:r>
              <a:rPr lang="en-US" dirty="0"/>
              <a:t>To approve a student into the test session, select the green check mark in the row for that student. If you want to approve all students waiting for approval at once, select the Approve all Students button at the top of the pop-up window. </a:t>
            </a:r>
          </a:p>
          <a:p>
            <a:pPr lvl="0"/>
            <a:endParaRPr lang="en-US" dirty="0"/>
          </a:p>
          <a:p>
            <a:pPr lvl="0"/>
            <a:r>
              <a:rPr lang="en-US" dirty="0"/>
              <a:t>Once you approve a student into the test session, the student will see one final Instructions and Help screen before beginning their test. After students have reviewed this page, they will select Begin Test Now to see the first test question.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31</a:t>
            </a:fld>
            <a:endParaRPr lang="en-US" dirty="0"/>
          </a:p>
        </p:txBody>
      </p:sp>
      <p:sp>
        <p:nvSpPr>
          <p:cNvPr id="11" name="Slide Image Placeholder 10">
            <a:extLst>
              <a:ext uri="{FF2B5EF4-FFF2-40B4-BE49-F238E27FC236}">
                <a16:creationId xmlns:a16="http://schemas.microsoft.com/office/drawing/2014/main" id="{5F98BE0E-05E3-423A-9354-5F7173C15638}"/>
              </a:ext>
            </a:extLst>
          </p:cNvPr>
          <p:cNvSpPr>
            <a:spLocks noGrp="1" noRot="1" noChangeAspect="1"/>
          </p:cNvSpPr>
          <p:nvPr>
            <p:ph type="sldImg"/>
          </p:nvPr>
        </p:nvSpPr>
        <p:spPr/>
      </p:sp>
    </p:spTree>
    <p:extLst>
      <p:ext uri="{BB962C8B-B14F-4D97-AF65-F5344CB8AC3E}">
        <p14:creationId xmlns:p14="http://schemas.microsoft.com/office/powerpoint/2010/main" val="2309736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approving students, you will see the Test Session table on the Test Administration Site. From this table, you can monitor student progress through the test, observe students, communicate with students, respond to test alerts, and pause or stop the test session. </a:t>
            </a:r>
          </a:p>
          <a:p>
            <a:r>
              <a:rPr lang="en-US" dirty="0"/>
              <a:t> </a:t>
            </a:r>
          </a:p>
          <a:p>
            <a:r>
              <a:rPr lang="en-US" dirty="0"/>
              <a:t>While students are testing remotely, TAs can observe low resolution video of all remote students at once or select one remote student to view at high resolution. Low resolution video of all remote students appears automatically in the list of students on the test administration site.</a:t>
            </a:r>
          </a:p>
          <a:p>
            <a:r>
              <a:rPr lang="en-US" dirty="0"/>
              <a:t> </a:t>
            </a:r>
          </a:p>
          <a:p>
            <a:r>
              <a:rPr lang="en-US" dirty="0"/>
              <a:t>By default, students in a test session appear listed in a table, as shown in the top image.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dirty="0"/>
          </a:p>
        </p:txBody>
      </p:sp>
      <p:sp>
        <p:nvSpPr>
          <p:cNvPr id="11" name="Slide Image Placeholder 10">
            <a:extLst>
              <a:ext uri="{FF2B5EF4-FFF2-40B4-BE49-F238E27FC236}">
                <a16:creationId xmlns:a16="http://schemas.microsoft.com/office/drawing/2014/main" id="{E3CAA283-F3FC-4468-9D60-B750A4AA3005}"/>
              </a:ext>
            </a:extLst>
          </p:cNvPr>
          <p:cNvSpPr>
            <a:spLocks noGrp="1" noRot="1" noChangeAspect="1"/>
          </p:cNvSpPr>
          <p:nvPr>
            <p:ph type="sldImg"/>
          </p:nvPr>
        </p:nvSpPr>
        <p:spPr/>
      </p:sp>
    </p:spTree>
    <p:extLst>
      <p:ext uri="{BB962C8B-B14F-4D97-AF65-F5344CB8AC3E}">
        <p14:creationId xmlns:p14="http://schemas.microsoft.com/office/powerpoint/2010/main" val="1961312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You can change to a small tile view of all students by selecting the 3x3 Tile View icon and can change to a large tile view of all students view by selecting the 2x2 Tile View icon. Both tile views will show low-resolution images of all students.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33</a:t>
            </a:fld>
            <a:endParaRPr lang="en-US" dirty="0"/>
          </a:p>
        </p:txBody>
      </p:sp>
      <p:sp>
        <p:nvSpPr>
          <p:cNvPr id="11" name="Slide Image Placeholder 10">
            <a:extLst>
              <a:ext uri="{FF2B5EF4-FFF2-40B4-BE49-F238E27FC236}">
                <a16:creationId xmlns:a16="http://schemas.microsoft.com/office/drawing/2014/main" id="{21EF0C8A-929B-42E6-AF21-C01E0AAE2484}"/>
              </a:ext>
            </a:extLst>
          </p:cNvPr>
          <p:cNvSpPr>
            <a:spLocks noGrp="1" noRot="1" noChangeAspect="1"/>
          </p:cNvSpPr>
          <p:nvPr>
            <p:ph type="sldImg"/>
          </p:nvPr>
        </p:nvSpPr>
        <p:spPr/>
      </p:sp>
    </p:spTree>
    <p:extLst>
      <p:ext uri="{BB962C8B-B14F-4D97-AF65-F5344CB8AC3E}">
        <p14:creationId xmlns:p14="http://schemas.microsoft.com/office/powerpoint/2010/main" val="1292921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TAs can observe low resolution video of all remote students at once or select one remote student to view at high resolution. Low resolution video of all remote students appears automatically in the list of students on the test administration site.</a:t>
            </a:r>
          </a:p>
          <a:p>
            <a:r>
              <a:rPr lang="en-US" dirty="0"/>
              <a:t> </a:t>
            </a:r>
          </a:p>
          <a:p>
            <a:r>
              <a:rPr lang="en-US" dirty="0"/>
              <a:t>To view high resolution video of one remote student, select the student’s video icon next their name from the table of students in the test session from the test administration site. A window appears with a live view from the student’s webcam. </a:t>
            </a:r>
          </a:p>
          <a:p>
            <a:endParaRPr lang="en-US" dirty="0"/>
          </a:p>
          <a:p>
            <a:r>
              <a:rPr lang="en-US" dirty="0"/>
              <a:t>This is the same if you are viewing your students in tile view shown on the previous slide. Just select the student’s image from the grid of students.</a:t>
            </a:r>
          </a:p>
          <a:p>
            <a:r>
              <a:rPr lang="en-US" dirty="0"/>
              <a:t> </a:t>
            </a:r>
          </a:p>
          <a:p>
            <a:r>
              <a:rPr lang="en-US" dirty="0"/>
              <a:t>When you are finished viewing the student, select the X button in the upper right corner to close the Video Conference pop-up window.</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34</a:t>
            </a:fld>
            <a:endParaRPr lang="en-US" dirty="0"/>
          </a:p>
        </p:txBody>
      </p:sp>
      <p:sp>
        <p:nvSpPr>
          <p:cNvPr id="11" name="Slide Image Placeholder 10">
            <a:extLst>
              <a:ext uri="{FF2B5EF4-FFF2-40B4-BE49-F238E27FC236}">
                <a16:creationId xmlns:a16="http://schemas.microsoft.com/office/drawing/2014/main" id="{42490EB0-A3A7-426C-89A7-D4B98BA12455}"/>
              </a:ext>
            </a:extLst>
          </p:cNvPr>
          <p:cNvSpPr>
            <a:spLocks noGrp="1" noRot="1" noChangeAspect="1"/>
          </p:cNvSpPr>
          <p:nvPr>
            <p:ph type="sldImg"/>
          </p:nvPr>
        </p:nvSpPr>
        <p:spPr/>
      </p:sp>
    </p:spTree>
    <p:extLst>
      <p:ext uri="{BB962C8B-B14F-4D97-AF65-F5344CB8AC3E}">
        <p14:creationId xmlns:p14="http://schemas.microsoft.com/office/powerpoint/2010/main" val="290191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Test alerts for individual remote students may appear on the test administration site if the online testing system has not detected any activity from the remote student for some time.</a:t>
            </a:r>
          </a:p>
          <a:p>
            <a:endParaRPr lang="en-US" dirty="0"/>
          </a:p>
          <a:p>
            <a:r>
              <a:rPr lang="en-US" dirty="0"/>
              <a:t>This may happen if the remote student’s computer has gone to sleep or if the remote student is experiencing some interruption. In the event of a test alert, all remote student responses are saved, so remote students do not lose test data. </a:t>
            </a:r>
          </a:p>
          <a:p>
            <a:r>
              <a:rPr lang="en-US" dirty="0"/>
              <a:t> </a:t>
            </a:r>
          </a:p>
          <a:p>
            <a:r>
              <a:rPr lang="en-US" dirty="0"/>
              <a:t>A TA may want to observe the remote student’s screen, observe the student through the student’s web camera, or start a one-to-one conference with the student. </a:t>
            </a:r>
          </a:p>
          <a:p>
            <a:r>
              <a:rPr lang="en-US" dirty="0"/>
              <a:t>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35</a:t>
            </a:fld>
            <a:endParaRPr lang="en-US" dirty="0"/>
          </a:p>
        </p:txBody>
      </p:sp>
      <p:sp>
        <p:nvSpPr>
          <p:cNvPr id="11" name="Slide Image Placeholder 10">
            <a:extLst>
              <a:ext uri="{FF2B5EF4-FFF2-40B4-BE49-F238E27FC236}">
                <a16:creationId xmlns:a16="http://schemas.microsoft.com/office/drawing/2014/main" id="{62BF7BC0-9764-4A1F-B618-764079652DBF}"/>
              </a:ext>
            </a:extLst>
          </p:cNvPr>
          <p:cNvSpPr>
            <a:spLocks noGrp="1" noRot="1" noChangeAspect="1"/>
          </p:cNvSpPr>
          <p:nvPr>
            <p:ph type="sldImg"/>
          </p:nvPr>
        </p:nvSpPr>
        <p:spPr/>
      </p:sp>
    </p:spTree>
    <p:extLst>
      <p:ext uri="{BB962C8B-B14F-4D97-AF65-F5344CB8AC3E}">
        <p14:creationId xmlns:p14="http://schemas.microsoft.com/office/powerpoint/2010/main" val="2543462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Just as with an in-person session in the classroom, TAs can pause a remote student’s test at any time by selecting the Pause button in the Actions column. If a remote student’s test is paused, the student will need to log back in. When the remote student resumes the test, the student will begin on the next unanswered item. </a:t>
            </a:r>
          </a:p>
          <a:p>
            <a:r>
              <a:rPr lang="en-US" dirty="0"/>
              <a:t> </a:t>
            </a:r>
          </a:p>
          <a:p>
            <a:r>
              <a:rPr lang="en-US" dirty="0"/>
              <a:t>For all Hawaii summative assessments (except the Smarter Balanced ELA Performance Task and the HSA-Alt Assessments), it the remote test was paused for more than 20 minutes, the remote student will not be able to review previously completed questions, even if they had marked questions for review.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36</a:t>
            </a:fld>
            <a:endParaRPr lang="en-US" dirty="0"/>
          </a:p>
        </p:txBody>
      </p:sp>
      <p:sp>
        <p:nvSpPr>
          <p:cNvPr id="11" name="Slide Image Placeholder 10">
            <a:extLst>
              <a:ext uri="{FF2B5EF4-FFF2-40B4-BE49-F238E27FC236}">
                <a16:creationId xmlns:a16="http://schemas.microsoft.com/office/drawing/2014/main" id="{64760896-26DD-42A6-BBDD-95F6B096C52C}"/>
              </a:ext>
            </a:extLst>
          </p:cNvPr>
          <p:cNvSpPr>
            <a:spLocks noGrp="1" noRot="1" noChangeAspect="1"/>
          </p:cNvSpPr>
          <p:nvPr>
            <p:ph type="sldImg"/>
          </p:nvPr>
        </p:nvSpPr>
        <p:spPr/>
      </p:sp>
    </p:spTree>
    <p:extLst>
      <p:ext uri="{BB962C8B-B14F-4D97-AF65-F5344CB8AC3E}">
        <p14:creationId xmlns:p14="http://schemas.microsoft.com/office/powerpoint/2010/main" val="361232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Just as with an in-person session in the classroom, TAs should end the remote test session once the last remote student testing submits their test. To stop a remote test session, the TA will need to select the stop sign button located next to the session ID in the upper-right corner of the test administration site. </a:t>
            </a:r>
          </a:p>
          <a:p>
            <a:r>
              <a:rPr lang="en-US" dirty="0"/>
              <a:t> </a:t>
            </a:r>
          </a:p>
          <a:p>
            <a:r>
              <a:rPr lang="en-US" dirty="0"/>
              <a:t>Stopping a remote session automatically logs out all students in the remote session and pauses any incomplete tests. Once a remote test session is stopped, it cannot be resumed. If you want to resume remote testing, a new remote session will need to be started, and you will need to provide the new session ID to students. </a:t>
            </a:r>
          </a:p>
          <a:p>
            <a:r>
              <a:rPr lang="en-US" dirty="0"/>
              <a:t> </a:t>
            </a:r>
          </a:p>
          <a:p>
            <a:r>
              <a:rPr lang="en-US" dirty="0"/>
              <a:t>Note that after the remote test session is stopped, the TA will no longer be able to see or communicate with students through the connection. </a:t>
            </a:r>
          </a:p>
          <a:p>
            <a:endParaRPr lang="en-US" dirty="0"/>
          </a:p>
          <a:p>
            <a:r>
              <a:rPr lang="en-US" dirty="0"/>
              <a:t>Once the test session in concluded, please close the WebEx session, navigate to the saved session, and upload to </a:t>
            </a:r>
            <a:r>
              <a:rPr lang="en-US" dirty="0" err="1"/>
              <a:t>Caveon</a:t>
            </a:r>
            <a:r>
              <a:rPr lang="en-US" dirty="0"/>
              <a:t> Core using the supplied instructions.  Once the file has been successfully uploaded, please delete the file of the recording on your computer.</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dirty="0"/>
          </a:p>
        </p:txBody>
      </p:sp>
      <p:sp>
        <p:nvSpPr>
          <p:cNvPr id="11" name="Slide Image Placeholder 10">
            <a:extLst>
              <a:ext uri="{FF2B5EF4-FFF2-40B4-BE49-F238E27FC236}">
                <a16:creationId xmlns:a16="http://schemas.microsoft.com/office/drawing/2014/main" id="{0C5EC31F-0147-46E4-8726-A559D4A83A32}"/>
              </a:ext>
            </a:extLst>
          </p:cNvPr>
          <p:cNvSpPr>
            <a:spLocks noGrp="1" noRot="1" noChangeAspect="1"/>
          </p:cNvSpPr>
          <p:nvPr>
            <p:ph type="sldImg"/>
          </p:nvPr>
        </p:nvSpPr>
        <p:spPr/>
      </p:sp>
    </p:spTree>
    <p:extLst>
      <p:ext uri="{BB962C8B-B14F-4D97-AF65-F5344CB8AC3E}">
        <p14:creationId xmlns:p14="http://schemas.microsoft.com/office/powerpoint/2010/main" val="3947812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Thank you for viewing this training module. If you need additional information or have questions, please consult the </a:t>
            </a:r>
            <a:r>
              <a:rPr lang="en-US" sz="1200" i="1" dirty="0"/>
              <a:t>Quick Guide for Test Administrators for Remote Summative Administration </a:t>
            </a:r>
            <a:r>
              <a:rPr lang="en-US" sz="1200" dirty="0"/>
              <a:t>located on the AlohaHSAP.org.</a:t>
            </a:r>
          </a:p>
          <a:p>
            <a:endParaRPr lang="en-US" sz="1200" dirty="0"/>
          </a:p>
          <a:p>
            <a:r>
              <a:rPr lang="en-US" dirty="0"/>
              <a:t>If you need further assistance, </a:t>
            </a:r>
            <a:r>
              <a:rPr lang="en-US" sz="1200" dirty="0"/>
              <a:t>you call or email the HSAP Help Desk at </a:t>
            </a:r>
            <a:r>
              <a:rPr lang="en-US" sz="1200" u="none" dirty="0">
                <a:solidFill>
                  <a:schemeClr val="tx2"/>
                </a:solidFill>
              </a:rPr>
              <a:t>1-866-648-3712 or HSAPHelpDesk@cambiumassessment.com.</a:t>
            </a:r>
            <a:endParaRPr lang="en-US" u="none" dirty="0">
              <a:solidFill>
                <a:schemeClr val="tx2"/>
              </a:solidFill>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38</a:t>
            </a:fld>
            <a:endParaRPr lang="en-US" dirty="0"/>
          </a:p>
        </p:txBody>
      </p:sp>
      <p:sp>
        <p:nvSpPr>
          <p:cNvPr id="11" name="Slide Image Placeholder 10">
            <a:extLst>
              <a:ext uri="{FF2B5EF4-FFF2-40B4-BE49-F238E27FC236}">
                <a16:creationId xmlns:a16="http://schemas.microsoft.com/office/drawing/2014/main" id="{47E068A6-442A-4F88-BFFE-DDF3932C3B30}"/>
              </a:ext>
            </a:extLst>
          </p:cNvPr>
          <p:cNvSpPr>
            <a:spLocks noGrp="1" noRot="1" noChangeAspect="1"/>
          </p:cNvSpPr>
          <p:nvPr>
            <p:ph type="sldImg"/>
          </p:nvPr>
        </p:nvSpPr>
        <p:spPr/>
      </p:sp>
    </p:spTree>
    <p:extLst>
      <p:ext uri="{BB962C8B-B14F-4D97-AF65-F5344CB8AC3E}">
        <p14:creationId xmlns:p14="http://schemas.microsoft.com/office/powerpoint/2010/main" val="2539445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option to test students remotely is built into the existing online testing system. TAs and students will not be asked to share any additional personally identifiable information than they would share in an ordinary test session in a classroom.   </a:t>
            </a:r>
          </a:p>
          <a:p>
            <a:pPr lvl="0"/>
            <a:endParaRPr lang="en-US" dirty="0"/>
          </a:p>
          <a:p>
            <a:pPr lvl="0"/>
            <a:r>
              <a:rPr lang="en-US" dirty="0"/>
              <a:t>TAs will need to set up and be able to record a webinar session such as WebEx prior to testing for students to access with their second device for test monitoring.  TAs will need to know where the recording file will be saved to their hard drive as they will need to find it again for upload to </a:t>
            </a:r>
            <a:r>
              <a:rPr lang="en-US" dirty="0" err="1"/>
              <a:t>Caveon</a:t>
            </a:r>
            <a:r>
              <a:rPr lang="en-US" dirty="0"/>
              <a:t> Core after testing.  TAs will also need to be able to find the file to delete it after uploading to </a:t>
            </a:r>
            <a:r>
              <a:rPr lang="en-US" dirty="0" err="1"/>
              <a:t>Caveon</a:t>
            </a:r>
            <a:r>
              <a:rPr lang="en-US" dirty="0"/>
              <a:t> Core.</a:t>
            </a:r>
          </a:p>
          <a:p>
            <a:pPr lvl="0"/>
            <a:endParaRPr lang="en-US" sz="1200" dirty="0">
              <a:solidFill>
                <a:srgbClr val="53565A"/>
              </a:solidFill>
            </a:endParaRPr>
          </a:p>
          <a:p>
            <a:pPr lvl="0"/>
            <a:r>
              <a:rPr lang="en-US" sz="1200" dirty="0">
                <a:solidFill>
                  <a:srgbClr val="53565A"/>
                </a:solidFill>
              </a:rPr>
              <a:t>Students will be required to have access to a second device with audio and video capabilities and internet access for remote monitoring of student testing via webinar (ex. </a:t>
            </a:r>
            <a:r>
              <a:rPr lang="en-US" sz="1200" dirty="0" err="1">
                <a:solidFill>
                  <a:srgbClr val="53565A"/>
                </a:solidFill>
              </a:rPr>
              <a:t>WebEX</a:t>
            </a:r>
            <a:r>
              <a:rPr lang="en-US" sz="1200" dirty="0">
                <a:solidFill>
                  <a:srgbClr val="53565A"/>
                </a:solidFill>
              </a:rPr>
              <a:t>).  Students’ cameras should be placed in such a way that their keyboard and hands are in view of the second device.</a:t>
            </a:r>
          </a:p>
          <a:p>
            <a:pPr lvl="0"/>
            <a:endParaRPr lang="en-US" sz="1200" dirty="0">
              <a:solidFill>
                <a:srgbClr val="53565A"/>
              </a:solidFill>
            </a:endParaRPr>
          </a:p>
          <a:p>
            <a:pPr lvl="0"/>
            <a:r>
              <a:rPr lang="en-US" sz="1200" dirty="0">
                <a:solidFill>
                  <a:srgbClr val="53565A"/>
                </a:solidFill>
              </a:rPr>
              <a:t>For additional information, please see the HIDOE Remote Test Administration Guidelines on the AlohaHSAP.org portal site.</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
        <p:nvSpPr>
          <p:cNvPr id="11" name="Slide Image Placeholder 10">
            <a:extLst>
              <a:ext uri="{FF2B5EF4-FFF2-40B4-BE49-F238E27FC236}">
                <a16:creationId xmlns:a16="http://schemas.microsoft.com/office/drawing/2014/main" id="{BFF6F65B-0D12-4224-86A9-7DCC7001DD76}"/>
              </a:ext>
            </a:extLst>
          </p:cNvPr>
          <p:cNvSpPr>
            <a:spLocks noGrp="1" noRot="1" noChangeAspect="1"/>
          </p:cNvSpPr>
          <p:nvPr>
            <p:ph type="sldImg"/>
          </p:nvPr>
        </p:nvSpPr>
        <p:spPr/>
      </p:sp>
    </p:spTree>
    <p:extLst>
      <p:ext uri="{BB962C8B-B14F-4D97-AF65-F5344CB8AC3E}">
        <p14:creationId xmlns:p14="http://schemas.microsoft.com/office/powerpoint/2010/main" val="279921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Parental and student consent is required for a student to participate in a remotely administered test session. Use the links to access the Parent/Guardian Remote Test Administration Agreement Form and the HIDOE Remote Test Administration Guidelines for Spring 2023.</a:t>
            </a:r>
            <a:endParaRPr lang="en-US" dirty="0">
              <a:solidFill>
                <a:schemeClr val="tx2"/>
              </a:solidFill>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
        <p:nvSpPr>
          <p:cNvPr id="11" name="Slide Image Placeholder 10">
            <a:extLst>
              <a:ext uri="{FF2B5EF4-FFF2-40B4-BE49-F238E27FC236}">
                <a16:creationId xmlns:a16="http://schemas.microsoft.com/office/drawing/2014/main" id="{E1C80531-4F04-42CE-9351-504631D2D319}"/>
              </a:ext>
            </a:extLst>
          </p:cNvPr>
          <p:cNvSpPr>
            <a:spLocks noGrp="1" noRot="1" noChangeAspect="1"/>
          </p:cNvSpPr>
          <p:nvPr>
            <p:ph type="sldImg"/>
          </p:nvPr>
        </p:nvSpPr>
        <p:spPr/>
      </p:sp>
    </p:spTree>
    <p:extLst>
      <p:ext uri="{BB962C8B-B14F-4D97-AF65-F5344CB8AC3E}">
        <p14:creationId xmlns:p14="http://schemas.microsoft.com/office/powerpoint/2010/main" val="259611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taking a test from home, make sure that you and your students have the necessary hardware and software and that it functions properly.</a:t>
            </a:r>
          </a:p>
          <a:p>
            <a:endParaRPr lang="en-US" dirty="0"/>
          </a:p>
          <a:p>
            <a:r>
              <a:rPr lang="en-US" dirty="0"/>
              <a:t>Ensure that your testing device meets the following hardware and software requirements:</a:t>
            </a:r>
          </a:p>
          <a:p>
            <a:endParaRPr lang="en-US" dirty="0"/>
          </a:p>
          <a:p>
            <a:pPr marL="171450" indent="-171450">
              <a:buFont typeface="Arial" panose="020B0604020202020204" pitchFamily="34" charset="0"/>
              <a:buChar char="•"/>
            </a:pPr>
            <a:r>
              <a:rPr lang="en-US" dirty="0"/>
              <a:t>Your TA device has a supported version of the Chrome web browser installed so you can access the TA Live Site. </a:t>
            </a:r>
          </a:p>
          <a:p>
            <a:pPr marL="171450" indent="-171450">
              <a:buFont typeface="Arial" panose="020B0604020202020204" pitchFamily="34" charset="0"/>
              <a:buChar char="•"/>
            </a:pPr>
            <a:r>
              <a:rPr lang="en-US" dirty="0"/>
              <a:t>Students will need to ensure the Secure Browser is installed on their device.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TA device and the students’ testing device(s) will require a built-in or plug-in webcam, microphone, and speaker as well as internet connectivity.</a:t>
            </a:r>
            <a:r>
              <a:rPr lang="en-US" dirty="0">
                <a:solidFill>
                  <a:srgbClr val="FF0000"/>
                </a:solidFill>
              </a:rPr>
              <a:t> In addition to the student’s webcam, a Webex session needs to be set up to view the student.</a:t>
            </a:r>
            <a:endParaRPr lang="en-US" dirty="0"/>
          </a:p>
          <a:p>
            <a:pPr marL="171450" indent="-171450">
              <a:buFont typeface="Arial" panose="020B0604020202020204" pitchFamily="34" charset="0"/>
              <a:buChar char="•"/>
            </a:pPr>
            <a:r>
              <a:rPr lang="en-US" dirty="0"/>
              <a:t>Students in need of assistive technology, such as text-to-speech software or screen readers, will need this as well.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more information on supported devices, see: https://smarterbalanced.alohahsap.org/tech-guide.html#Supported_Devices.</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
        <p:nvSpPr>
          <p:cNvPr id="11" name="Slide Image Placeholder 10">
            <a:extLst>
              <a:ext uri="{FF2B5EF4-FFF2-40B4-BE49-F238E27FC236}">
                <a16:creationId xmlns:a16="http://schemas.microsoft.com/office/drawing/2014/main" id="{4A641C93-F1CE-4274-8C1B-E76CDAD39CAB}"/>
              </a:ext>
            </a:extLst>
          </p:cNvPr>
          <p:cNvSpPr>
            <a:spLocks noGrp="1" noRot="1" noChangeAspect="1"/>
          </p:cNvSpPr>
          <p:nvPr>
            <p:ph type="sldImg"/>
          </p:nvPr>
        </p:nvSpPr>
        <p:spPr/>
      </p:sp>
    </p:spTree>
    <p:extLst>
      <p:ext uri="{BB962C8B-B14F-4D97-AF65-F5344CB8AC3E}">
        <p14:creationId xmlns:p14="http://schemas.microsoft.com/office/powerpoint/2010/main" val="2949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Before administering a test to students at home, it is recommended that TAs run the connectivity check to make sure their device, web browser, and network are properly configured to administer a test from home. When running the check, you should use the same device, web browser, and network you will be using to administer the test.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To run the remote connectivity check, go to the </a:t>
            </a:r>
            <a:r>
              <a:rPr lang="en-US" sz="1800" dirty="0">
                <a:solidFill>
                  <a:srgbClr val="FF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Network Diagnostics check</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located at the following URL: (</a:t>
            </a:r>
            <a:r>
              <a:rPr lang="en-US" sz="1800"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https://bit.ly/check_my_speed</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l">
              <a:spcBef>
                <a:spcPts val="0"/>
              </a:spcBef>
              <a:spcAft>
                <a:spcPts val="0"/>
              </a:spcAft>
            </a:pP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Then select “Remote Connectivity Check” located at the bottom right corner of the page.</a:t>
            </a:r>
          </a:p>
          <a:p>
            <a:pPr marL="0" marR="0" algn="l">
              <a:spcBef>
                <a:spcPts val="0"/>
              </a:spcBef>
              <a:spcAft>
                <a:spcPts val="0"/>
              </a:spcAft>
            </a:pP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Next, select “Run Connectivity Check.” If your device, web browser, and network pass the connectivity check, you will see an “Everything Passed” button. This means that you should be ready to administer a test from home.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888209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ensure your internet speed meets the minimum recommended speed of 200 kilobits per second for administering a test from home, you should run a speed test prior to the day of testing. It is also very important to have your students perform this speed test prior to the day of testing. </a:t>
            </a:r>
          </a:p>
          <a:p>
            <a:r>
              <a:rPr lang="en-US" dirty="0"/>
              <a:t> </a:t>
            </a:r>
          </a:p>
          <a:p>
            <a:r>
              <a:rPr lang="en-US" dirty="0"/>
              <a:t>To check your internet speed, you can use the Bandwidth Diagnostic check located at the following URL:  https://bit.ly/check_my_speed</a:t>
            </a:r>
          </a:p>
          <a:p>
            <a:endParaRPr lang="en-US" dirty="0"/>
          </a:p>
          <a:p>
            <a:r>
              <a:rPr lang="en-US" dirty="0"/>
              <a:t>Once on the Network Diagnostics Page, TAs should select the third button that states “I am a test administrator who will be proctoring an exam remotely.” Next, select that you will be using your web camera. Then enter the number of students you will be testing at once in the box and select Run Test. </a:t>
            </a:r>
          </a:p>
          <a:p>
            <a:r>
              <a:rPr lang="en-US" dirty="0"/>
              <a:t> </a:t>
            </a:r>
          </a:p>
          <a:p>
            <a:r>
              <a:rPr lang="en-US" dirty="0"/>
              <a:t>Once the diagnostic test is complete you will see three key pieces of information, your download speed, your upload speed, and a summary stating if you have enough bandwidth to test your students. In the example shown here, the download speed is 25.0 megabits per second and the upload speed is 5.0 megabits per second.  </a:t>
            </a:r>
          </a:p>
          <a:p>
            <a:r>
              <a:rPr lang="en-US" dirty="0"/>
              <a:t> </a:t>
            </a:r>
          </a:p>
          <a:p>
            <a:r>
              <a:rPr lang="en-US" dirty="0"/>
              <a:t>Students can use this same tool to check their home internet speed. If students are running the Bandwidth Diagnostic check , they should select the second button that states “I am a student who will be taking a test remotely.” They will then indicate they will be using their webcam and then select Run Test. The student will see the same download speed, upload speed, and report that the TA sees.  </a:t>
            </a:r>
          </a:p>
          <a:p>
            <a:endParaRPr lang="en-US" dirty="0"/>
          </a:p>
          <a:p>
            <a:r>
              <a:rPr lang="en-US" dirty="0"/>
              <a:t>If the student’s internet speed is not fast enough to take a test at home, they should contact you to help troubleshoot the problem or to test using an alternate format.</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
        <p:nvSpPr>
          <p:cNvPr id="11" name="Slide Image Placeholder 10">
            <a:extLst>
              <a:ext uri="{FF2B5EF4-FFF2-40B4-BE49-F238E27FC236}">
                <a16:creationId xmlns:a16="http://schemas.microsoft.com/office/drawing/2014/main" id="{4DC94DD1-9030-48B9-AF08-21B0D630AE0C}"/>
              </a:ext>
            </a:extLst>
          </p:cNvPr>
          <p:cNvSpPr>
            <a:spLocks noGrp="1" noRot="1" noChangeAspect="1"/>
          </p:cNvSpPr>
          <p:nvPr>
            <p:ph type="sldImg"/>
          </p:nvPr>
        </p:nvSpPr>
        <p:spPr/>
      </p:sp>
    </p:spTree>
    <p:extLst>
      <p:ext uri="{BB962C8B-B14F-4D97-AF65-F5344CB8AC3E}">
        <p14:creationId xmlns:p14="http://schemas.microsoft.com/office/powerpoint/2010/main" val="46748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Once the speed test results are displayed, compare the results with the recommended download and upload speeds in this chart. If you are testing many students at once, you will need to multiply the speeds in the chart by the number of students who will be taking the test.</a:t>
            </a:r>
          </a:p>
          <a:p>
            <a:r>
              <a:rPr lang="en-US" dirty="0"/>
              <a:t> </a:t>
            </a:r>
          </a:p>
          <a:p>
            <a:r>
              <a:rPr lang="en-US" dirty="0"/>
              <a:t>For example, if you are administering a remote test to 10 students and are using video conferencing capabilities and observing all students in snapshot mode, you would need a minimum download speed of 200 kilobits per second.</a:t>
            </a:r>
          </a:p>
          <a:p>
            <a:r>
              <a:rPr lang="en-US" dirty="0"/>
              <a:t> </a:t>
            </a:r>
          </a:p>
          <a:p>
            <a:r>
              <a:rPr lang="en-US" dirty="0"/>
              <a:t>If your internet speed does not meet the minimum recommended speed shown in this chart, video conferencing will still work. Video quality will automatically scale down to a level your internet speed can handle.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
        <p:nvSpPr>
          <p:cNvPr id="11" name="Slide Image Placeholder 10">
            <a:extLst>
              <a:ext uri="{FF2B5EF4-FFF2-40B4-BE49-F238E27FC236}">
                <a16:creationId xmlns:a16="http://schemas.microsoft.com/office/drawing/2014/main" id="{C1473B0C-8A5D-498B-BE16-EE358FF87E3C}"/>
              </a:ext>
            </a:extLst>
          </p:cNvPr>
          <p:cNvSpPr>
            <a:spLocks noGrp="1" noRot="1" noChangeAspect="1"/>
          </p:cNvSpPr>
          <p:nvPr>
            <p:ph type="sldImg"/>
          </p:nvPr>
        </p:nvSpPr>
        <p:spPr/>
      </p:sp>
    </p:spTree>
    <p:extLst>
      <p:ext uri="{BB962C8B-B14F-4D97-AF65-F5344CB8AC3E}">
        <p14:creationId xmlns:p14="http://schemas.microsoft.com/office/powerpoint/2010/main" val="2540940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6"/>
            <a:ext cx="12192000" cy="1084181"/>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bit.ly/check_my_speed"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smarterbalanced.alohahsap.org/resources/resources-2022-2023/remote-summative-test-administration-2022-2023"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hyperlink" Target="mailto:HSAPHelpDesk@cambiumassessmen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marterbalanced.alohahsap.org/resources/resources-2022-2023/remote-summative-test-administration-2022-2023"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smarterbalanced.alohahsap.org/resources/resources-2022-2023/remote-summative-test-administration-2022-2023"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smarterbalanced.alohahsap.org/tech-guide.html#Supported_Devic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bit.ly/check_my_speed"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cap="none" dirty="0"/>
              <a:t>Remote Summative</a:t>
            </a:r>
            <a:br>
              <a:rPr lang="en-US" cap="none" dirty="0"/>
            </a:br>
            <a:r>
              <a:rPr lang="en-US" cap="none" dirty="0"/>
              <a:t>Test Administration</a:t>
            </a:r>
          </a:p>
        </p:txBody>
      </p:sp>
      <p:sp>
        <p:nvSpPr>
          <p:cNvPr id="3" name="Subtitle 2"/>
          <p:cNvSpPr>
            <a:spLocks noGrp="1"/>
          </p:cNvSpPr>
          <p:nvPr>
            <p:ph type="subTitle" idx="1"/>
          </p:nvPr>
        </p:nvSpPr>
        <p:spPr>
          <a:xfrm>
            <a:off x="2589492" y="3646520"/>
            <a:ext cx="8540496" cy="982629"/>
          </a:xfrm>
        </p:spPr>
        <p:txBody>
          <a:bodyPr>
            <a:normAutofit fontScale="92500" lnSpcReduction="10000"/>
          </a:bodyPr>
          <a:lstStyle/>
          <a:p>
            <a:r>
              <a:rPr lang="en-US" sz="2400" cap="none" dirty="0"/>
              <a:t>Test Administrator Training Module</a:t>
            </a:r>
          </a:p>
          <a:p>
            <a:endParaRPr lang="en-US" sz="2400" cap="none" dirty="0"/>
          </a:p>
          <a:p>
            <a:r>
              <a:rPr lang="en-US" sz="2400" cap="none" dirty="0"/>
              <a:t>SY 2022-2023</a:t>
            </a:r>
          </a:p>
        </p:txBody>
      </p:sp>
      <p:sp>
        <p:nvSpPr>
          <p:cNvPr id="9" name="TextBox 8">
            <a:extLst>
              <a:ext uri="{FF2B5EF4-FFF2-40B4-BE49-F238E27FC236}">
                <a16:creationId xmlns:a16="http://schemas.microsoft.com/office/drawing/2014/main" id="{DDDC51A4-FA4E-4572-B134-3640D137ED6A}"/>
              </a:ext>
            </a:extLst>
          </p:cNvPr>
          <p:cNvSpPr txBox="1"/>
          <p:nvPr/>
        </p:nvSpPr>
        <p:spPr>
          <a:xfrm>
            <a:off x="9090212" y="6405137"/>
            <a:ext cx="33528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D35C40-E1D7-4627-A61E-A5232AF0E395}"/>
              </a:ext>
            </a:extLst>
          </p:cNvPr>
          <p:cNvSpPr>
            <a:spLocks noGrp="1"/>
          </p:cNvSpPr>
          <p:nvPr>
            <p:ph type="sldNum" sz="quarter" idx="17"/>
          </p:nvPr>
        </p:nvSpPr>
        <p:spPr/>
        <p:txBody>
          <a:bodyPr/>
          <a:lstStyle/>
          <a:p>
            <a:fld id="{58AE716E-68DD-2249-A7FA-8AEF0B14DF81}" type="slidenum">
              <a:rPr lang="en-US" smtClean="0"/>
              <a:pPr/>
              <a:t>10</a:t>
            </a:fld>
            <a:endParaRPr lang="en-US" dirty="0"/>
          </a:p>
        </p:txBody>
      </p:sp>
      <p:sp>
        <p:nvSpPr>
          <p:cNvPr id="5" name="Title 4">
            <a:extLst>
              <a:ext uri="{FF2B5EF4-FFF2-40B4-BE49-F238E27FC236}">
                <a16:creationId xmlns:a16="http://schemas.microsoft.com/office/drawing/2014/main" id="{5705EC5F-6D7E-4324-B000-A4E7AF86217F}"/>
              </a:ext>
            </a:extLst>
          </p:cNvPr>
          <p:cNvSpPr>
            <a:spLocks noGrp="1"/>
          </p:cNvSpPr>
          <p:nvPr>
            <p:ph type="title"/>
          </p:nvPr>
        </p:nvSpPr>
        <p:spPr>
          <a:xfrm>
            <a:off x="228601" y="79376"/>
            <a:ext cx="11753850" cy="731520"/>
          </a:xfrm>
        </p:spPr>
        <p:txBody>
          <a:bodyPr>
            <a:noAutofit/>
          </a:bodyPr>
          <a:lstStyle/>
          <a:p>
            <a:r>
              <a:rPr lang="en-US" sz="3400" dirty="0"/>
              <a:t>Ensuring that TA and Remote Student Hardware is Functioning</a:t>
            </a:r>
          </a:p>
        </p:txBody>
      </p:sp>
      <p:grpSp>
        <p:nvGrpSpPr>
          <p:cNvPr id="4" name="Group 3">
            <a:extLst>
              <a:ext uri="{FF2B5EF4-FFF2-40B4-BE49-F238E27FC236}">
                <a16:creationId xmlns:a16="http://schemas.microsoft.com/office/drawing/2014/main" id="{121182BD-0CDD-47BE-852A-A8B894E3303B}"/>
              </a:ext>
            </a:extLst>
          </p:cNvPr>
          <p:cNvGrpSpPr/>
          <p:nvPr/>
        </p:nvGrpSpPr>
        <p:grpSpPr>
          <a:xfrm>
            <a:off x="6948323" y="1349274"/>
            <a:ext cx="4306700" cy="4460393"/>
            <a:chOff x="4289957" y="1154612"/>
            <a:chExt cx="4547190" cy="4775201"/>
          </a:xfrm>
        </p:grpSpPr>
        <p:pic>
          <p:nvPicPr>
            <p:cNvPr id="18" name="Picture 17">
              <a:extLst>
                <a:ext uri="{FF2B5EF4-FFF2-40B4-BE49-F238E27FC236}">
                  <a16:creationId xmlns:a16="http://schemas.microsoft.com/office/drawing/2014/main" id="{3E6B3424-B085-40FA-953A-C91AB70D97E6}"/>
                </a:ext>
              </a:extLst>
            </p:cNvPr>
            <p:cNvPicPr>
              <a:picLocks noChangeAspect="1"/>
            </p:cNvPicPr>
            <p:nvPr/>
          </p:nvPicPr>
          <p:blipFill>
            <a:blip r:embed="rId3"/>
            <a:stretch>
              <a:fillRect/>
            </a:stretch>
          </p:blipFill>
          <p:spPr>
            <a:xfrm>
              <a:off x="4289957" y="1154612"/>
              <a:ext cx="4547190" cy="477520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1" name="Arrow: Left 20">
              <a:extLst>
                <a:ext uri="{FF2B5EF4-FFF2-40B4-BE49-F238E27FC236}">
                  <a16:creationId xmlns:a16="http://schemas.microsoft.com/office/drawing/2014/main" id="{77A14317-B244-4DA4-92A5-AB71525A69FD}"/>
                </a:ext>
              </a:extLst>
            </p:cNvPr>
            <p:cNvSpPr/>
            <p:nvPr/>
          </p:nvSpPr>
          <p:spPr>
            <a:xfrm>
              <a:off x="5486399" y="1663700"/>
              <a:ext cx="583059" cy="279400"/>
            </a:xfrm>
            <a:prstGeom prst="lef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400" dirty="0">
                <a:solidFill>
                  <a:schemeClr val="tx2"/>
                </a:solidFill>
              </a:endParaRPr>
            </a:p>
          </p:txBody>
        </p:sp>
        <p:sp>
          <p:nvSpPr>
            <p:cNvPr id="23" name="Arrow: Left 22">
              <a:extLst>
                <a:ext uri="{FF2B5EF4-FFF2-40B4-BE49-F238E27FC236}">
                  <a16:creationId xmlns:a16="http://schemas.microsoft.com/office/drawing/2014/main" id="{54F28B95-3895-4F92-9714-BD105690D82D}"/>
                </a:ext>
              </a:extLst>
            </p:cNvPr>
            <p:cNvSpPr/>
            <p:nvPr/>
          </p:nvSpPr>
          <p:spPr>
            <a:xfrm>
              <a:off x="5867399" y="4191000"/>
              <a:ext cx="583059" cy="279400"/>
            </a:xfrm>
            <a:prstGeom prst="lef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0" name="Group 9">
            <a:extLst>
              <a:ext uri="{FF2B5EF4-FFF2-40B4-BE49-F238E27FC236}">
                <a16:creationId xmlns:a16="http://schemas.microsoft.com/office/drawing/2014/main" id="{EDEF7DB2-F5AE-4463-8EFE-277099F698E8}"/>
              </a:ext>
            </a:extLst>
          </p:cNvPr>
          <p:cNvGrpSpPr/>
          <p:nvPr/>
        </p:nvGrpSpPr>
        <p:grpSpPr>
          <a:xfrm>
            <a:off x="936977" y="1407277"/>
            <a:ext cx="5583482" cy="3496062"/>
            <a:chOff x="368336" y="1416015"/>
            <a:chExt cx="5583482" cy="3496062"/>
          </a:xfrm>
        </p:grpSpPr>
        <p:pic>
          <p:nvPicPr>
            <p:cNvPr id="7" name="Picture 6">
              <a:extLst>
                <a:ext uri="{FF2B5EF4-FFF2-40B4-BE49-F238E27FC236}">
                  <a16:creationId xmlns:a16="http://schemas.microsoft.com/office/drawing/2014/main" id="{B4854B28-BB8B-4099-AF76-A4BA5901CC9B}"/>
                </a:ext>
              </a:extLst>
            </p:cNvPr>
            <p:cNvPicPr>
              <a:picLocks noChangeAspect="1"/>
            </p:cNvPicPr>
            <p:nvPr/>
          </p:nvPicPr>
          <p:blipFill>
            <a:blip r:embed="rId4"/>
            <a:stretch>
              <a:fillRect/>
            </a:stretch>
          </p:blipFill>
          <p:spPr>
            <a:xfrm>
              <a:off x="368336" y="1416015"/>
              <a:ext cx="5583482" cy="341562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50137D6F-7A99-44AD-B3D0-3BDE566AC6D2}"/>
                </a:ext>
              </a:extLst>
            </p:cNvPr>
            <p:cNvSpPr/>
            <p:nvPr/>
          </p:nvSpPr>
          <p:spPr>
            <a:xfrm>
              <a:off x="2010832" y="4392788"/>
              <a:ext cx="1298223" cy="519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Box 11">
            <a:extLst>
              <a:ext uri="{FF2B5EF4-FFF2-40B4-BE49-F238E27FC236}">
                <a16:creationId xmlns:a16="http://schemas.microsoft.com/office/drawing/2014/main" id="{52863F3C-DB88-4AC6-8014-2530F6022BDD}"/>
              </a:ext>
            </a:extLst>
          </p:cNvPr>
          <p:cNvSpPr txBox="1"/>
          <p:nvPr/>
        </p:nvSpPr>
        <p:spPr>
          <a:xfrm>
            <a:off x="1927230" y="5361284"/>
            <a:ext cx="3602976" cy="400110"/>
          </a:xfrm>
          <a:prstGeom prst="rect">
            <a:avLst/>
          </a:prstGeom>
          <a:noFill/>
          <a:ln w="25400">
            <a:solidFill>
              <a:srgbClr val="FF0000"/>
            </a:solidFill>
          </a:ln>
        </p:spPr>
        <p:txBody>
          <a:bodyPr wrap="square" rtlCol="0">
            <a:spAutoFit/>
          </a:bodyPr>
          <a:lstStyle/>
          <a:p>
            <a:r>
              <a:rPr lang="en-US" sz="2000" b="1" dirty="0">
                <a:hlinkClick r:id="rId5"/>
              </a:rPr>
              <a:t>https://</a:t>
            </a:r>
            <a:r>
              <a:rPr lang="en-US" sz="2000" b="1" dirty="0" err="1">
                <a:hlinkClick r:id="rId5"/>
              </a:rPr>
              <a:t>bit.ly</a:t>
            </a:r>
            <a:r>
              <a:rPr lang="en-US" sz="2000" b="1" dirty="0">
                <a:hlinkClick r:id="rId5"/>
              </a:rPr>
              <a:t>/</a:t>
            </a:r>
            <a:r>
              <a:rPr lang="en-US" sz="2000" b="1" dirty="0" err="1">
                <a:hlinkClick r:id="rId5"/>
              </a:rPr>
              <a:t>check_my_speed</a:t>
            </a:r>
            <a:endParaRPr lang="en-US" sz="2000" b="1" dirty="0"/>
          </a:p>
        </p:txBody>
      </p:sp>
    </p:spTree>
    <p:extLst>
      <p:ext uri="{BB962C8B-B14F-4D97-AF65-F5344CB8AC3E}">
        <p14:creationId xmlns:p14="http://schemas.microsoft.com/office/powerpoint/2010/main" val="198158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5DE665-F5AB-49EA-BC0A-8CB0F368D1E4}"/>
              </a:ext>
            </a:extLst>
          </p:cNvPr>
          <p:cNvSpPr>
            <a:spLocks noGrp="1"/>
          </p:cNvSpPr>
          <p:nvPr>
            <p:ph type="sldNum" sz="quarter" idx="17"/>
          </p:nvPr>
        </p:nvSpPr>
        <p:spPr/>
        <p:txBody>
          <a:bodyPr/>
          <a:lstStyle/>
          <a:p>
            <a:fld id="{58AE716E-68DD-2249-A7FA-8AEF0B14DF81}" type="slidenum">
              <a:rPr lang="en-US" smtClean="0"/>
              <a:pPr/>
              <a:t>11</a:t>
            </a:fld>
            <a:endParaRPr lang="en-US" dirty="0"/>
          </a:p>
        </p:txBody>
      </p:sp>
      <p:sp>
        <p:nvSpPr>
          <p:cNvPr id="5" name="Title 4">
            <a:extLst>
              <a:ext uri="{FF2B5EF4-FFF2-40B4-BE49-F238E27FC236}">
                <a16:creationId xmlns:a16="http://schemas.microsoft.com/office/drawing/2014/main" id="{583DE764-B0C0-424D-A0A8-34D861171961}"/>
              </a:ext>
            </a:extLst>
          </p:cNvPr>
          <p:cNvSpPr>
            <a:spLocks noGrp="1"/>
          </p:cNvSpPr>
          <p:nvPr>
            <p:ph type="title"/>
          </p:nvPr>
        </p:nvSpPr>
        <p:spPr>
          <a:xfrm>
            <a:off x="548640" y="134403"/>
            <a:ext cx="11369529" cy="731520"/>
          </a:xfrm>
        </p:spPr>
        <p:txBody>
          <a:bodyPr>
            <a:normAutofit/>
          </a:bodyPr>
          <a:lstStyle/>
          <a:p>
            <a:r>
              <a:rPr lang="en-US" sz="3600" dirty="0"/>
              <a:t>Accessing the Test Administration Site from Home</a:t>
            </a:r>
          </a:p>
        </p:txBody>
      </p:sp>
      <p:grpSp>
        <p:nvGrpSpPr>
          <p:cNvPr id="2" name="Group 1">
            <a:extLst>
              <a:ext uri="{FF2B5EF4-FFF2-40B4-BE49-F238E27FC236}">
                <a16:creationId xmlns:a16="http://schemas.microsoft.com/office/drawing/2014/main" id="{87F0BE38-7575-4CC3-9A27-30970FD4FA5A}"/>
              </a:ext>
            </a:extLst>
          </p:cNvPr>
          <p:cNvGrpSpPr/>
          <p:nvPr/>
        </p:nvGrpSpPr>
        <p:grpSpPr>
          <a:xfrm>
            <a:off x="8235945" y="1628278"/>
            <a:ext cx="3268691" cy="4054144"/>
            <a:chOff x="7928203" y="1795248"/>
            <a:chExt cx="2931794" cy="3636291"/>
          </a:xfrm>
        </p:grpSpPr>
        <p:pic>
          <p:nvPicPr>
            <p:cNvPr id="16" name="Picture 15">
              <a:extLst>
                <a:ext uri="{FF2B5EF4-FFF2-40B4-BE49-F238E27FC236}">
                  <a16:creationId xmlns:a16="http://schemas.microsoft.com/office/drawing/2014/main" id="{E8B3B6F2-B475-4D5D-831F-24A28D616F3D}"/>
                </a:ext>
              </a:extLst>
            </p:cNvPr>
            <p:cNvPicPr>
              <a:picLocks noChangeAspect="1"/>
            </p:cNvPicPr>
            <p:nvPr/>
          </p:nvPicPr>
          <p:blipFill>
            <a:blip r:embed="rId3"/>
            <a:stretch>
              <a:fillRect/>
            </a:stretch>
          </p:blipFill>
          <p:spPr>
            <a:xfrm>
              <a:off x="7928203" y="1795248"/>
              <a:ext cx="2931794" cy="363629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A1E06905-2926-4945-AD7D-B6C92589EA55}"/>
                </a:ext>
              </a:extLst>
            </p:cNvPr>
            <p:cNvSpPr/>
            <p:nvPr/>
          </p:nvSpPr>
          <p:spPr>
            <a:xfrm>
              <a:off x="8184424" y="3533773"/>
              <a:ext cx="2419350" cy="399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5" name="Rectangle 14">
            <a:extLst>
              <a:ext uri="{FF2B5EF4-FFF2-40B4-BE49-F238E27FC236}">
                <a16:creationId xmlns:a16="http://schemas.microsoft.com/office/drawing/2014/main" id="{24EFC918-F2DD-4343-B102-AF0431260145}"/>
              </a:ext>
            </a:extLst>
          </p:cNvPr>
          <p:cNvSpPr/>
          <p:nvPr/>
        </p:nvSpPr>
        <p:spPr>
          <a:xfrm>
            <a:off x="5473337" y="2521130"/>
            <a:ext cx="2246813" cy="1933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Arrow: Up 19">
            <a:extLst>
              <a:ext uri="{FF2B5EF4-FFF2-40B4-BE49-F238E27FC236}">
                <a16:creationId xmlns:a16="http://schemas.microsoft.com/office/drawing/2014/main" id="{801A2308-956A-4633-93A9-EB8A76712386}"/>
              </a:ext>
            </a:extLst>
          </p:cNvPr>
          <p:cNvSpPr/>
          <p:nvPr/>
        </p:nvSpPr>
        <p:spPr>
          <a:xfrm rot="5400000">
            <a:off x="4197709" y="3086004"/>
            <a:ext cx="558515" cy="96115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6" name="Picture 5"/>
          <p:cNvPicPr>
            <a:picLocks noChangeAspect="1"/>
          </p:cNvPicPr>
          <p:nvPr/>
        </p:nvPicPr>
        <p:blipFill>
          <a:blip r:embed="rId4"/>
          <a:stretch>
            <a:fillRect/>
          </a:stretch>
        </p:blipFill>
        <p:spPr>
          <a:xfrm>
            <a:off x="1471538" y="2260767"/>
            <a:ext cx="1968601" cy="2571882"/>
          </a:xfrm>
          <a:prstGeom prst="rect">
            <a:avLst/>
          </a:prstGeom>
        </p:spPr>
      </p:pic>
      <p:sp>
        <p:nvSpPr>
          <p:cNvPr id="18" name="Rectangle 17"/>
          <p:cNvSpPr/>
          <p:nvPr/>
        </p:nvSpPr>
        <p:spPr>
          <a:xfrm>
            <a:off x="1450670" y="2260767"/>
            <a:ext cx="1989469" cy="25718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7" name="Picture 6"/>
          <p:cNvPicPr>
            <a:picLocks noChangeAspect="1"/>
          </p:cNvPicPr>
          <p:nvPr/>
        </p:nvPicPr>
        <p:blipFill>
          <a:blip r:embed="rId5"/>
          <a:stretch>
            <a:fillRect/>
          </a:stretch>
        </p:blipFill>
        <p:spPr>
          <a:xfrm>
            <a:off x="5624522" y="2648466"/>
            <a:ext cx="1981302" cy="1606633"/>
          </a:xfrm>
          <a:prstGeom prst="rect">
            <a:avLst/>
          </a:prstGeom>
        </p:spPr>
      </p:pic>
    </p:spTree>
    <p:extLst>
      <p:ext uri="{BB962C8B-B14F-4D97-AF65-F5344CB8AC3E}">
        <p14:creationId xmlns:p14="http://schemas.microsoft.com/office/powerpoint/2010/main" val="404802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A8B19A-8B55-47F5-AEF5-9A5EDBF2DB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5876" y="1732769"/>
            <a:ext cx="9420247" cy="3802199"/>
          </a:xfrm>
          <a:prstGeom prst="rect">
            <a:avLst/>
          </a:prstGeom>
          <a:ln w="28575">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37AF3A92-28B8-4842-A192-6893570AC715}"/>
              </a:ext>
            </a:extLst>
          </p:cNvPr>
          <p:cNvSpPr>
            <a:spLocks noGrp="1"/>
          </p:cNvSpPr>
          <p:nvPr>
            <p:ph type="sldNum" sz="quarter" idx="17"/>
          </p:nvPr>
        </p:nvSpPr>
        <p:spPr/>
        <p:txBody>
          <a:bodyPr/>
          <a:lstStyle/>
          <a:p>
            <a:fld id="{58AE716E-68DD-2249-A7FA-8AEF0B14DF81}" type="slidenum">
              <a:rPr lang="en-US" smtClean="0"/>
              <a:pPr/>
              <a:t>12</a:t>
            </a:fld>
            <a:endParaRPr lang="en-US" dirty="0"/>
          </a:p>
        </p:txBody>
      </p:sp>
      <p:sp>
        <p:nvSpPr>
          <p:cNvPr id="5" name="Title 4">
            <a:extLst>
              <a:ext uri="{FF2B5EF4-FFF2-40B4-BE49-F238E27FC236}">
                <a16:creationId xmlns:a16="http://schemas.microsoft.com/office/drawing/2014/main" id="{2C85C091-09FD-4D8A-8838-948D665D592F}"/>
              </a:ext>
            </a:extLst>
          </p:cNvPr>
          <p:cNvSpPr>
            <a:spLocks noGrp="1"/>
          </p:cNvSpPr>
          <p:nvPr>
            <p:ph type="title"/>
          </p:nvPr>
        </p:nvSpPr>
        <p:spPr>
          <a:xfrm>
            <a:off x="548640" y="91440"/>
            <a:ext cx="11369529" cy="731520"/>
          </a:xfrm>
        </p:spPr>
        <p:txBody>
          <a:bodyPr>
            <a:noAutofit/>
          </a:bodyPr>
          <a:lstStyle/>
          <a:p>
            <a:r>
              <a:rPr lang="en-US" sz="3600" dirty="0"/>
              <a:t>Viewing Your Session Dashboard</a:t>
            </a:r>
          </a:p>
        </p:txBody>
      </p:sp>
      <p:sp>
        <p:nvSpPr>
          <p:cNvPr id="6" name="Rectangle 5">
            <a:extLst>
              <a:ext uri="{FF2B5EF4-FFF2-40B4-BE49-F238E27FC236}">
                <a16:creationId xmlns:a16="http://schemas.microsoft.com/office/drawing/2014/main" id="{204B32DB-F44D-4845-9D05-8DB097F73E90}"/>
              </a:ext>
            </a:extLst>
          </p:cNvPr>
          <p:cNvSpPr/>
          <p:nvPr/>
        </p:nvSpPr>
        <p:spPr>
          <a:xfrm>
            <a:off x="1524001" y="2222090"/>
            <a:ext cx="2838450" cy="406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84085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F8C7EB-7AAE-47A4-8B1D-5F01F5D51FBD}"/>
              </a:ext>
            </a:extLst>
          </p:cNvPr>
          <p:cNvSpPr>
            <a:spLocks noGrp="1"/>
          </p:cNvSpPr>
          <p:nvPr>
            <p:ph type="sldNum" sz="quarter" idx="17"/>
          </p:nvPr>
        </p:nvSpPr>
        <p:spPr/>
        <p:txBody>
          <a:bodyPr/>
          <a:lstStyle/>
          <a:p>
            <a:fld id="{58AE716E-68DD-2249-A7FA-8AEF0B14DF81}" type="slidenum">
              <a:rPr lang="en-US" smtClean="0"/>
              <a:pPr/>
              <a:t>13</a:t>
            </a:fld>
            <a:endParaRPr lang="en-US" dirty="0"/>
          </a:p>
        </p:txBody>
      </p:sp>
      <p:sp>
        <p:nvSpPr>
          <p:cNvPr id="5" name="Title 4">
            <a:extLst>
              <a:ext uri="{FF2B5EF4-FFF2-40B4-BE49-F238E27FC236}">
                <a16:creationId xmlns:a16="http://schemas.microsoft.com/office/drawing/2014/main" id="{0AF0696C-66BC-4544-9B7E-AB3DACA5D281}"/>
              </a:ext>
            </a:extLst>
          </p:cNvPr>
          <p:cNvSpPr>
            <a:spLocks noGrp="1"/>
          </p:cNvSpPr>
          <p:nvPr>
            <p:ph type="title"/>
          </p:nvPr>
        </p:nvSpPr>
        <p:spPr>
          <a:xfrm>
            <a:off x="548640" y="91440"/>
            <a:ext cx="11369529" cy="731520"/>
          </a:xfrm>
        </p:spPr>
        <p:txBody>
          <a:bodyPr>
            <a:normAutofit/>
          </a:bodyPr>
          <a:lstStyle/>
          <a:p>
            <a:r>
              <a:rPr lang="en-US" sz="3600" dirty="0"/>
              <a:t>Scheduling a Remote Test Session in Advance</a:t>
            </a:r>
          </a:p>
        </p:txBody>
      </p:sp>
      <p:grpSp>
        <p:nvGrpSpPr>
          <p:cNvPr id="4" name="Group 3">
            <a:extLst>
              <a:ext uri="{FF2B5EF4-FFF2-40B4-BE49-F238E27FC236}">
                <a16:creationId xmlns:a16="http://schemas.microsoft.com/office/drawing/2014/main" id="{59073BB3-4832-482F-91B3-C10E2AD3F7AA}"/>
              </a:ext>
            </a:extLst>
          </p:cNvPr>
          <p:cNvGrpSpPr/>
          <p:nvPr/>
        </p:nvGrpSpPr>
        <p:grpSpPr>
          <a:xfrm>
            <a:off x="644450" y="2631306"/>
            <a:ext cx="5631013" cy="3162444"/>
            <a:chOff x="1990988" y="3406167"/>
            <a:chExt cx="5333417" cy="2995310"/>
          </a:xfrm>
        </p:grpSpPr>
        <p:grpSp>
          <p:nvGrpSpPr>
            <p:cNvPr id="15" name="Group 14">
              <a:extLst>
                <a:ext uri="{FF2B5EF4-FFF2-40B4-BE49-F238E27FC236}">
                  <a16:creationId xmlns:a16="http://schemas.microsoft.com/office/drawing/2014/main" id="{8C39EC58-4929-46B2-9360-3A6EE6413C4C}"/>
                </a:ext>
              </a:extLst>
            </p:cNvPr>
            <p:cNvGrpSpPr/>
            <p:nvPr/>
          </p:nvGrpSpPr>
          <p:grpSpPr>
            <a:xfrm>
              <a:off x="1990988" y="3406167"/>
              <a:ext cx="5333417" cy="2995310"/>
              <a:chOff x="4812848" y="2342001"/>
              <a:chExt cx="4537646" cy="2383283"/>
            </a:xfrm>
          </p:grpSpPr>
          <p:pic>
            <p:nvPicPr>
              <p:cNvPr id="7" name="Picture 6">
                <a:extLst>
                  <a:ext uri="{FF2B5EF4-FFF2-40B4-BE49-F238E27FC236}">
                    <a16:creationId xmlns:a16="http://schemas.microsoft.com/office/drawing/2014/main" id="{9E369E24-217F-4FD1-8C10-A250683132F9}"/>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812848" y="2342001"/>
                <a:ext cx="4537646" cy="2383283"/>
              </a:xfrm>
              <a:prstGeom prst="rect">
                <a:avLst/>
              </a:prstGeom>
              <a:ln w="28575">
                <a:solidFill>
                  <a:srgbClr val="00B050"/>
                </a:solidFill>
              </a:ln>
              <a:effectLst>
                <a:outerShdw blurRad="292100" dist="139700" dir="2700000" algn="tl" rotWithShape="0">
                  <a:srgbClr val="333333">
                    <a:alpha val="65000"/>
                  </a:srgbClr>
                </a:outerShdw>
              </a:effectLst>
            </p:spPr>
          </p:pic>
          <p:sp>
            <p:nvSpPr>
              <p:cNvPr id="13" name="Arrow: Up 12">
                <a:extLst>
                  <a:ext uri="{FF2B5EF4-FFF2-40B4-BE49-F238E27FC236}">
                    <a16:creationId xmlns:a16="http://schemas.microsoft.com/office/drawing/2014/main" id="{D49480FE-CD71-4082-A945-7272B8C03A07}"/>
                  </a:ext>
                </a:extLst>
              </p:cNvPr>
              <p:cNvSpPr/>
              <p:nvPr/>
            </p:nvSpPr>
            <p:spPr>
              <a:xfrm>
                <a:off x="5736191" y="3480618"/>
                <a:ext cx="447040" cy="6604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7" name="Rectangle 16">
              <a:extLst>
                <a:ext uri="{FF2B5EF4-FFF2-40B4-BE49-F238E27FC236}">
                  <a16:creationId xmlns:a16="http://schemas.microsoft.com/office/drawing/2014/main" id="{67F7DAAC-9FC4-4A56-8EE3-B521D77F9E70}"/>
                </a:ext>
              </a:extLst>
            </p:cNvPr>
            <p:cNvSpPr/>
            <p:nvPr/>
          </p:nvSpPr>
          <p:spPr>
            <a:xfrm>
              <a:off x="2090550" y="4161704"/>
              <a:ext cx="1545450" cy="6675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2" name="Group 1">
            <a:extLst>
              <a:ext uri="{FF2B5EF4-FFF2-40B4-BE49-F238E27FC236}">
                <a16:creationId xmlns:a16="http://schemas.microsoft.com/office/drawing/2014/main" id="{A323AAB9-F25B-44C6-991F-A86FA5FB87E5}"/>
              </a:ext>
            </a:extLst>
          </p:cNvPr>
          <p:cNvGrpSpPr/>
          <p:nvPr/>
        </p:nvGrpSpPr>
        <p:grpSpPr>
          <a:xfrm>
            <a:off x="4608863" y="1699699"/>
            <a:ext cx="6667966" cy="3613055"/>
            <a:chOff x="3960298" y="1152995"/>
            <a:chExt cx="6315567" cy="3422107"/>
          </a:xfrm>
        </p:grpSpPr>
        <p:pic>
          <p:nvPicPr>
            <p:cNvPr id="21" name="Picture 20">
              <a:extLst>
                <a:ext uri="{FF2B5EF4-FFF2-40B4-BE49-F238E27FC236}">
                  <a16:creationId xmlns:a16="http://schemas.microsoft.com/office/drawing/2014/main" id="{B6ED324B-030B-490B-A94A-4BCFFFDB5D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60298" y="1152995"/>
              <a:ext cx="6315564" cy="2305509"/>
            </a:xfrm>
            <a:prstGeom prst="rect">
              <a:avLst/>
            </a:prstGeom>
            <a:ln w="28575">
              <a:solidFill>
                <a:srgbClr val="00B050"/>
              </a:solid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EA91C90C-BED2-4460-AD20-33FEE5F1D0BD}"/>
                </a:ext>
              </a:extLst>
            </p:cNvPr>
            <p:cNvGrpSpPr/>
            <p:nvPr/>
          </p:nvGrpSpPr>
          <p:grpSpPr>
            <a:xfrm>
              <a:off x="9139879" y="2484170"/>
              <a:ext cx="1135986" cy="2090932"/>
              <a:chOff x="4134777" y="2510931"/>
              <a:chExt cx="936360" cy="1723495"/>
            </a:xfrm>
          </p:grpSpPr>
          <p:sp>
            <p:nvSpPr>
              <p:cNvPr id="10" name="Oval 9">
                <a:extLst>
                  <a:ext uri="{FF2B5EF4-FFF2-40B4-BE49-F238E27FC236}">
                    <a16:creationId xmlns:a16="http://schemas.microsoft.com/office/drawing/2014/main" id="{140B3C13-47E5-41CB-BE84-3D3D55DE0619}"/>
                  </a:ext>
                </a:extLst>
              </p:cNvPr>
              <p:cNvSpPr/>
              <p:nvPr/>
            </p:nvSpPr>
            <p:spPr>
              <a:xfrm>
                <a:off x="4134777" y="2510931"/>
                <a:ext cx="936360" cy="84541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Arrow: Up 10">
                <a:extLst>
                  <a:ext uri="{FF2B5EF4-FFF2-40B4-BE49-F238E27FC236}">
                    <a16:creationId xmlns:a16="http://schemas.microsoft.com/office/drawing/2014/main" id="{9BD37565-0B4C-48BB-8761-A0BBBF2FA8AA}"/>
                  </a:ext>
                </a:extLst>
              </p:cNvPr>
              <p:cNvSpPr/>
              <p:nvPr/>
            </p:nvSpPr>
            <p:spPr>
              <a:xfrm>
                <a:off x="4446679" y="3574026"/>
                <a:ext cx="447040" cy="6604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9" name="Oval 18">
              <a:extLst>
                <a:ext uri="{FF2B5EF4-FFF2-40B4-BE49-F238E27FC236}">
                  <a16:creationId xmlns:a16="http://schemas.microsoft.com/office/drawing/2014/main" id="{3301D288-67BB-4CE6-B9CC-BC7EABDFB225}"/>
                </a:ext>
              </a:extLst>
            </p:cNvPr>
            <p:cNvSpPr/>
            <p:nvPr/>
          </p:nvSpPr>
          <p:spPr>
            <a:xfrm>
              <a:off x="4809502" y="1347447"/>
              <a:ext cx="1226939" cy="4948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3148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3129E6-77E7-41C3-A096-3D99877B231B}"/>
              </a:ext>
            </a:extLst>
          </p:cNvPr>
          <p:cNvSpPr>
            <a:spLocks noGrp="1"/>
          </p:cNvSpPr>
          <p:nvPr>
            <p:ph type="sldNum" sz="quarter" idx="17"/>
          </p:nvPr>
        </p:nvSpPr>
        <p:spPr/>
        <p:txBody>
          <a:bodyPr/>
          <a:lstStyle/>
          <a:p>
            <a:fld id="{58AE716E-68DD-2249-A7FA-8AEF0B14DF81}" type="slidenum">
              <a:rPr lang="en-US" smtClean="0"/>
              <a:pPr/>
              <a:t>14</a:t>
            </a:fld>
            <a:endParaRPr lang="en-US" dirty="0"/>
          </a:p>
        </p:txBody>
      </p:sp>
      <p:sp>
        <p:nvSpPr>
          <p:cNvPr id="5" name="Title 4">
            <a:extLst>
              <a:ext uri="{FF2B5EF4-FFF2-40B4-BE49-F238E27FC236}">
                <a16:creationId xmlns:a16="http://schemas.microsoft.com/office/drawing/2014/main" id="{6A50A61E-54D4-439D-B00C-15A895958E40}"/>
              </a:ext>
            </a:extLst>
          </p:cNvPr>
          <p:cNvSpPr>
            <a:spLocks noGrp="1"/>
          </p:cNvSpPr>
          <p:nvPr>
            <p:ph type="title"/>
          </p:nvPr>
        </p:nvSpPr>
        <p:spPr>
          <a:xfrm>
            <a:off x="548640" y="91440"/>
            <a:ext cx="11369529" cy="731520"/>
          </a:xfrm>
        </p:spPr>
        <p:txBody>
          <a:bodyPr>
            <a:normAutofit/>
          </a:bodyPr>
          <a:lstStyle/>
          <a:p>
            <a:r>
              <a:rPr lang="en-US" sz="3600" dirty="0"/>
              <a:t>Selecting a Test to Administer to Students at Home</a:t>
            </a:r>
          </a:p>
        </p:txBody>
      </p:sp>
      <p:grpSp>
        <p:nvGrpSpPr>
          <p:cNvPr id="24" name="Group 23">
            <a:extLst>
              <a:ext uri="{FF2B5EF4-FFF2-40B4-BE49-F238E27FC236}">
                <a16:creationId xmlns:a16="http://schemas.microsoft.com/office/drawing/2014/main" id="{653DCF78-84BC-4134-9CA1-9EFCAE753EF9}"/>
              </a:ext>
            </a:extLst>
          </p:cNvPr>
          <p:cNvGrpSpPr>
            <a:grpSpLocks noChangeAspect="1"/>
          </p:cNvGrpSpPr>
          <p:nvPr/>
        </p:nvGrpSpPr>
        <p:grpSpPr>
          <a:xfrm>
            <a:off x="313905" y="1727892"/>
            <a:ext cx="5662427" cy="3735764"/>
            <a:chOff x="297452" y="711334"/>
            <a:chExt cx="7324791" cy="4832503"/>
          </a:xfrm>
        </p:grpSpPr>
        <p:pic>
          <p:nvPicPr>
            <p:cNvPr id="12" name="Picture 11">
              <a:extLst>
                <a:ext uri="{FF2B5EF4-FFF2-40B4-BE49-F238E27FC236}">
                  <a16:creationId xmlns:a16="http://schemas.microsoft.com/office/drawing/2014/main" id="{1F512907-5547-401A-8CEC-CD97767998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452" y="711334"/>
              <a:ext cx="7324791" cy="4832503"/>
            </a:xfrm>
            <a:prstGeom prst="rect">
              <a:avLst/>
            </a:prstGeom>
            <a:ln w="28575">
              <a:solidFill>
                <a:srgbClr val="00B050"/>
              </a:solidFill>
            </a:ln>
            <a:effectLst>
              <a:outerShdw blurRad="292100" dist="139700" dir="2700000" algn="tl" rotWithShape="0">
                <a:srgbClr val="333333">
                  <a:alpha val="65000"/>
                </a:srgbClr>
              </a:outerShdw>
            </a:effectLst>
          </p:spPr>
        </p:pic>
        <p:sp>
          <p:nvSpPr>
            <p:cNvPr id="15" name="Oval 14">
              <a:extLst>
                <a:ext uri="{FF2B5EF4-FFF2-40B4-BE49-F238E27FC236}">
                  <a16:creationId xmlns:a16="http://schemas.microsoft.com/office/drawing/2014/main" id="{D31FEF4B-FC0A-41F2-BB17-CD031D4A717F}"/>
                </a:ext>
              </a:extLst>
            </p:cNvPr>
            <p:cNvSpPr/>
            <p:nvPr/>
          </p:nvSpPr>
          <p:spPr>
            <a:xfrm>
              <a:off x="297452" y="3114808"/>
              <a:ext cx="2579343" cy="5318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6" name="Group 5">
            <a:extLst>
              <a:ext uri="{FF2B5EF4-FFF2-40B4-BE49-F238E27FC236}">
                <a16:creationId xmlns:a16="http://schemas.microsoft.com/office/drawing/2014/main" id="{2D3AE563-85BA-49AE-81E6-EE9E62546851}"/>
              </a:ext>
            </a:extLst>
          </p:cNvPr>
          <p:cNvGrpSpPr/>
          <p:nvPr/>
        </p:nvGrpSpPr>
        <p:grpSpPr>
          <a:xfrm>
            <a:off x="6151575" y="1450419"/>
            <a:ext cx="5290858" cy="4434088"/>
            <a:chOff x="4633911" y="1811932"/>
            <a:chExt cx="5118070" cy="4289280"/>
          </a:xfrm>
        </p:grpSpPr>
        <p:grpSp>
          <p:nvGrpSpPr>
            <p:cNvPr id="4" name="Group 3">
              <a:extLst>
                <a:ext uri="{FF2B5EF4-FFF2-40B4-BE49-F238E27FC236}">
                  <a16:creationId xmlns:a16="http://schemas.microsoft.com/office/drawing/2014/main" id="{1E40891F-8719-40DB-BD4A-D6A2EE7BADBC}"/>
                </a:ext>
              </a:extLst>
            </p:cNvPr>
            <p:cNvGrpSpPr/>
            <p:nvPr/>
          </p:nvGrpSpPr>
          <p:grpSpPr>
            <a:xfrm>
              <a:off x="4633911" y="1811932"/>
              <a:ext cx="5118070" cy="4289280"/>
              <a:chOff x="4633911" y="1811932"/>
              <a:chExt cx="5118070" cy="4289280"/>
            </a:xfrm>
          </p:grpSpPr>
          <p:pic>
            <p:nvPicPr>
              <p:cNvPr id="37" name="Picture 36">
                <a:extLst>
                  <a:ext uri="{FF2B5EF4-FFF2-40B4-BE49-F238E27FC236}">
                    <a16:creationId xmlns:a16="http://schemas.microsoft.com/office/drawing/2014/main" id="{EBA25959-AC60-4866-9437-708C878877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14631" y="1811932"/>
                <a:ext cx="4406629" cy="4224285"/>
              </a:xfrm>
              <a:prstGeom prst="rect">
                <a:avLst/>
              </a:prstGeom>
              <a:ln w="28575">
                <a:solidFill>
                  <a:srgbClr val="00B050"/>
                </a:solid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94515A5D-F08D-4E86-9348-1614BED0E47C}"/>
                  </a:ext>
                </a:extLst>
              </p:cNvPr>
              <p:cNvGrpSpPr/>
              <p:nvPr/>
            </p:nvGrpSpPr>
            <p:grpSpPr>
              <a:xfrm>
                <a:off x="4633911" y="1945977"/>
                <a:ext cx="5118070" cy="4155235"/>
                <a:chOff x="4633911" y="1945977"/>
                <a:chExt cx="5118070" cy="4155235"/>
              </a:xfrm>
            </p:grpSpPr>
            <p:grpSp>
              <p:nvGrpSpPr>
                <p:cNvPr id="33" name="Group 32">
                  <a:extLst>
                    <a:ext uri="{FF2B5EF4-FFF2-40B4-BE49-F238E27FC236}">
                      <a16:creationId xmlns:a16="http://schemas.microsoft.com/office/drawing/2014/main" id="{8DFC328F-7D6E-4236-8F51-21EB8BF70710}"/>
                    </a:ext>
                  </a:extLst>
                </p:cNvPr>
                <p:cNvGrpSpPr/>
                <p:nvPr/>
              </p:nvGrpSpPr>
              <p:grpSpPr>
                <a:xfrm>
                  <a:off x="5314631" y="1945977"/>
                  <a:ext cx="4437350" cy="4155235"/>
                  <a:chOff x="4334385" y="1951617"/>
                  <a:chExt cx="4437350" cy="4155235"/>
                </a:xfrm>
              </p:grpSpPr>
              <p:grpSp>
                <p:nvGrpSpPr>
                  <p:cNvPr id="26" name="Group 25">
                    <a:extLst>
                      <a:ext uri="{FF2B5EF4-FFF2-40B4-BE49-F238E27FC236}">
                        <a16:creationId xmlns:a16="http://schemas.microsoft.com/office/drawing/2014/main" id="{87A9A0EF-DBD9-4600-A05B-78F10F9ACC22}"/>
                      </a:ext>
                    </a:extLst>
                  </p:cNvPr>
                  <p:cNvGrpSpPr/>
                  <p:nvPr/>
                </p:nvGrpSpPr>
                <p:grpSpPr>
                  <a:xfrm>
                    <a:off x="4334385" y="1951617"/>
                    <a:ext cx="2777595" cy="3518373"/>
                    <a:chOff x="4334385" y="1951617"/>
                    <a:chExt cx="2777595" cy="3518373"/>
                  </a:xfrm>
                </p:grpSpPr>
                <p:sp>
                  <p:nvSpPr>
                    <p:cNvPr id="23" name="Arrow: Right 22">
                      <a:extLst>
                        <a:ext uri="{FF2B5EF4-FFF2-40B4-BE49-F238E27FC236}">
                          <a16:creationId xmlns:a16="http://schemas.microsoft.com/office/drawing/2014/main" id="{96D22B32-4383-440F-8302-13FD0F6E766B}"/>
                        </a:ext>
                      </a:extLst>
                    </p:cNvPr>
                    <p:cNvSpPr/>
                    <p:nvPr/>
                  </p:nvSpPr>
                  <p:spPr>
                    <a:xfrm>
                      <a:off x="6431260" y="5072265"/>
                      <a:ext cx="680720" cy="3977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Oval 17">
                      <a:extLst>
                        <a:ext uri="{FF2B5EF4-FFF2-40B4-BE49-F238E27FC236}">
                          <a16:creationId xmlns:a16="http://schemas.microsoft.com/office/drawing/2014/main" id="{3A4147B0-3181-4BD0-8364-E4837491612E}"/>
                        </a:ext>
                      </a:extLst>
                    </p:cNvPr>
                    <p:cNvSpPr/>
                    <p:nvPr/>
                  </p:nvSpPr>
                  <p:spPr>
                    <a:xfrm>
                      <a:off x="4334385" y="1951617"/>
                      <a:ext cx="1121103" cy="5095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2" name="Rectangle 31">
                    <a:extLst>
                      <a:ext uri="{FF2B5EF4-FFF2-40B4-BE49-F238E27FC236}">
                        <a16:creationId xmlns:a16="http://schemas.microsoft.com/office/drawing/2014/main" id="{A6DBB3EE-F361-494E-A607-BE3ADF8C76E3}"/>
                      </a:ext>
                    </a:extLst>
                  </p:cNvPr>
                  <p:cNvSpPr/>
                  <p:nvPr/>
                </p:nvSpPr>
                <p:spPr>
                  <a:xfrm>
                    <a:off x="7218420" y="5709127"/>
                    <a:ext cx="1553315" cy="397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8" name="Arrow: Right 27">
                  <a:extLst>
                    <a:ext uri="{FF2B5EF4-FFF2-40B4-BE49-F238E27FC236}">
                      <a16:creationId xmlns:a16="http://schemas.microsoft.com/office/drawing/2014/main" id="{A9C31908-E7D4-4142-A1CC-ADF6B0E8A7E9}"/>
                    </a:ext>
                  </a:extLst>
                </p:cNvPr>
                <p:cNvSpPr/>
                <p:nvPr/>
              </p:nvSpPr>
              <p:spPr>
                <a:xfrm>
                  <a:off x="4967966" y="3279542"/>
                  <a:ext cx="680720" cy="3977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0" name="Arrow: Right 29">
                  <a:extLst>
                    <a:ext uri="{FF2B5EF4-FFF2-40B4-BE49-F238E27FC236}">
                      <a16:creationId xmlns:a16="http://schemas.microsoft.com/office/drawing/2014/main" id="{A91273A2-3844-4F34-9EA5-67A9E01C00CC}"/>
                    </a:ext>
                  </a:extLst>
                </p:cNvPr>
                <p:cNvSpPr/>
                <p:nvPr/>
              </p:nvSpPr>
              <p:spPr>
                <a:xfrm>
                  <a:off x="4633911" y="2879695"/>
                  <a:ext cx="680720" cy="3977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
          <p:nvSpPr>
            <p:cNvPr id="39" name="Arrow: Right 38">
              <a:extLst>
                <a:ext uri="{FF2B5EF4-FFF2-40B4-BE49-F238E27FC236}">
                  <a16:creationId xmlns:a16="http://schemas.microsoft.com/office/drawing/2014/main" id="{3F3F7EF3-5FF0-4F29-BB5F-81EE4AD61046}"/>
                </a:ext>
              </a:extLst>
            </p:cNvPr>
            <p:cNvSpPr/>
            <p:nvPr/>
          </p:nvSpPr>
          <p:spPr>
            <a:xfrm>
              <a:off x="7411505" y="5703487"/>
              <a:ext cx="680720" cy="3977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23698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0AD937-634A-4ABA-B1C1-90368EB60891}"/>
              </a:ext>
            </a:extLst>
          </p:cNvPr>
          <p:cNvSpPr>
            <a:spLocks noGrp="1"/>
          </p:cNvSpPr>
          <p:nvPr>
            <p:ph type="sldNum" sz="quarter" idx="17"/>
          </p:nvPr>
        </p:nvSpPr>
        <p:spPr/>
        <p:txBody>
          <a:bodyPr/>
          <a:lstStyle/>
          <a:p>
            <a:fld id="{58AE716E-68DD-2249-A7FA-8AEF0B14DF81}" type="slidenum">
              <a:rPr lang="en-US" smtClean="0"/>
              <a:pPr/>
              <a:t>15</a:t>
            </a:fld>
            <a:endParaRPr lang="en-US" dirty="0"/>
          </a:p>
        </p:txBody>
      </p:sp>
      <p:sp>
        <p:nvSpPr>
          <p:cNvPr id="5" name="Title 4">
            <a:extLst>
              <a:ext uri="{FF2B5EF4-FFF2-40B4-BE49-F238E27FC236}">
                <a16:creationId xmlns:a16="http://schemas.microsoft.com/office/drawing/2014/main" id="{9E944763-24F7-4482-A33E-7E7196DF7D4A}"/>
              </a:ext>
            </a:extLst>
          </p:cNvPr>
          <p:cNvSpPr>
            <a:spLocks noGrp="1"/>
          </p:cNvSpPr>
          <p:nvPr>
            <p:ph type="title"/>
          </p:nvPr>
        </p:nvSpPr>
        <p:spPr>
          <a:xfrm>
            <a:off x="548640" y="91440"/>
            <a:ext cx="11369529" cy="731520"/>
          </a:xfrm>
        </p:spPr>
        <p:txBody>
          <a:bodyPr>
            <a:noAutofit/>
          </a:bodyPr>
          <a:lstStyle/>
          <a:p>
            <a:r>
              <a:rPr lang="en-US" sz="3600" dirty="0"/>
              <a:t>Sharing Remote Test Session Links with Students</a:t>
            </a:r>
          </a:p>
        </p:txBody>
      </p:sp>
      <p:grpSp>
        <p:nvGrpSpPr>
          <p:cNvPr id="4" name="Group 3">
            <a:extLst>
              <a:ext uri="{FF2B5EF4-FFF2-40B4-BE49-F238E27FC236}">
                <a16:creationId xmlns:a16="http://schemas.microsoft.com/office/drawing/2014/main" id="{0A339180-C662-4E16-B21D-8A500C980A1B}"/>
              </a:ext>
            </a:extLst>
          </p:cNvPr>
          <p:cNvGrpSpPr/>
          <p:nvPr/>
        </p:nvGrpSpPr>
        <p:grpSpPr>
          <a:xfrm>
            <a:off x="2845212" y="1906887"/>
            <a:ext cx="6501574" cy="3453961"/>
            <a:chOff x="3088711" y="1831573"/>
            <a:chExt cx="6013842" cy="3194853"/>
          </a:xfrm>
        </p:grpSpPr>
        <p:pic>
          <p:nvPicPr>
            <p:cNvPr id="10" name="Picture 9">
              <a:extLst>
                <a:ext uri="{FF2B5EF4-FFF2-40B4-BE49-F238E27FC236}">
                  <a16:creationId xmlns:a16="http://schemas.microsoft.com/office/drawing/2014/main" id="{080D76DC-71CA-4CC2-A389-1D20D6F69C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8711" y="1831573"/>
              <a:ext cx="6013842" cy="3194853"/>
            </a:xfrm>
            <a:prstGeom prst="rect">
              <a:avLst/>
            </a:prstGeom>
            <a:ln w="28575">
              <a:solidFill>
                <a:srgbClr val="00B050"/>
              </a:solidFill>
            </a:ln>
            <a:effectLst>
              <a:outerShdw blurRad="292100" dist="139700" dir="2700000" algn="tl" rotWithShape="0">
                <a:srgbClr val="333333">
                  <a:alpha val="65000"/>
                </a:srgbClr>
              </a:outerShdw>
            </a:effectLst>
          </p:spPr>
        </p:pic>
        <p:sp>
          <p:nvSpPr>
            <p:cNvPr id="2" name="Arrow: Left 1">
              <a:extLst>
                <a:ext uri="{FF2B5EF4-FFF2-40B4-BE49-F238E27FC236}">
                  <a16:creationId xmlns:a16="http://schemas.microsoft.com/office/drawing/2014/main" id="{ADEF4CD5-1A45-4E2D-B343-6D26463EACC2}"/>
                </a:ext>
              </a:extLst>
            </p:cNvPr>
            <p:cNvSpPr/>
            <p:nvPr/>
          </p:nvSpPr>
          <p:spPr>
            <a:xfrm>
              <a:off x="6363697" y="2758440"/>
              <a:ext cx="1097280" cy="67056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1"/>
                  </a:solidFill>
                </a:rPr>
                <a:t>Session ID</a:t>
              </a:r>
            </a:p>
          </p:txBody>
        </p:sp>
      </p:grpSp>
    </p:spTree>
    <p:extLst>
      <p:ext uri="{BB962C8B-B14F-4D97-AF65-F5344CB8AC3E}">
        <p14:creationId xmlns:p14="http://schemas.microsoft.com/office/powerpoint/2010/main" val="152325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89DB61A3-4930-4745-8B25-278C5ADECD04}"/>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rcRect/>
          <a:stretch/>
        </p:blipFill>
        <p:spPr>
          <a:xfrm>
            <a:off x="1445300" y="1731614"/>
            <a:ext cx="9425970" cy="3804509"/>
          </a:xfrm>
          <a:prstGeom prst="rect">
            <a:avLst/>
          </a:prstGeom>
          <a:ln w="28575">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F8E5ABF-87E7-46EF-9119-ED751A7DC58E}"/>
              </a:ext>
            </a:extLst>
          </p:cNvPr>
          <p:cNvSpPr>
            <a:spLocks noGrp="1"/>
          </p:cNvSpPr>
          <p:nvPr>
            <p:ph type="sldNum" sz="quarter" idx="17"/>
          </p:nvPr>
        </p:nvSpPr>
        <p:spPr/>
        <p:txBody>
          <a:bodyPr/>
          <a:lstStyle/>
          <a:p>
            <a:fld id="{58AE716E-68DD-2249-A7FA-8AEF0B14DF81}" type="slidenum">
              <a:rPr lang="en-US" smtClean="0"/>
              <a:pPr/>
              <a:t>16</a:t>
            </a:fld>
            <a:endParaRPr lang="en-US" dirty="0"/>
          </a:p>
        </p:txBody>
      </p:sp>
      <p:sp>
        <p:nvSpPr>
          <p:cNvPr id="5" name="Title 4">
            <a:extLst>
              <a:ext uri="{FF2B5EF4-FFF2-40B4-BE49-F238E27FC236}">
                <a16:creationId xmlns:a16="http://schemas.microsoft.com/office/drawing/2014/main" id="{FBA86681-AD5B-41B9-8E33-35143A129E49}"/>
              </a:ext>
            </a:extLst>
          </p:cNvPr>
          <p:cNvSpPr>
            <a:spLocks noGrp="1"/>
          </p:cNvSpPr>
          <p:nvPr>
            <p:ph type="title"/>
          </p:nvPr>
        </p:nvSpPr>
        <p:spPr>
          <a:xfrm>
            <a:off x="469127" y="91440"/>
            <a:ext cx="11378317" cy="731520"/>
          </a:xfrm>
        </p:spPr>
        <p:txBody>
          <a:bodyPr>
            <a:noAutofit/>
          </a:bodyPr>
          <a:lstStyle/>
          <a:p>
            <a:r>
              <a:rPr lang="en-US" sz="3600" dirty="0"/>
              <a:t>Beginning a Remote Test Session Starting Immediately</a:t>
            </a:r>
          </a:p>
        </p:txBody>
      </p:sp>
      <p:grpSp>
        <p:nvGrpSpPr>
          <p:cNvPr id="13" name="Group 12">
            <a:extLst>
              <a:ext uri="{FF2B5EF4-FFF2-40B4-BE49-F238E27FC236}">
                <a16:creationId xmlns:a16="http://schemas.microsoft.com/office/drawing/2014/main" id="{1B5EF0BA-A3FE-4244-B3CF-4B160E236CAB}"/>
              </a:ext>
            </a:extLst>
          </p:cNvPr>
          <p:cNvGrpSpPr/>
          <p:nvPr/>
        </p:nvGrpSpPr>
        <p:grpSpPr>
          <a:xfrm>
            <a:off x="9321596" y="3428999"/>
            <a:ext cx="1425104" cy="2107123"/>
            <a:chOff x="6653615" y="3534092"/>
            <a:chExt cx="1076800" cy="1958634"/>
          </a:xfrm>
        </p:grpSpPr>
        <p:sp>
          <p:nvSpPr>
            <p:cNvPr id="9" name="Rectangle 8">
              <a:extLst>
                <a:ext uri="{FF2B5EF4-FFF2-40B4-BE49-F238E27FC236}">
                  <a16:creationId xmlns:a16="http://schemas.microsoft.com/office/drawing/2014/main" id="{D7BFCD6B-A4E4-466A-9F15-8C2F9167931F}"/>
                </a:ext>
              </a:extLst>
            </p:cNvPr>
            <p:cNvSpPr/>
            <p:nvPr/>
          </p:nvSpPr>
          <p:spPr>
            <a:xfrm>
              <a:off x="6653615" y="3534092"/>
              <a:ext cx="1076800" cy="922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Up 9">
              <a:extLst>
                <a:ext uri="{FF2B5EF4-FFF2-40B4-BE49-F238E27FC236}">
                  <a16:creationId xmlns:a16="http://schemas.microsoft.com/office/drawing/2014/main" id="{98A29DF0-ADE1-4F05-807E-96FDBCDC4AC0}"/>
                </a:ext>
              </a:extLst>
            </p:cNvPr>
            <p:cNvSpPr/>
            <p:nvPr/>
          </p:nvSpPr>
          <p:spPr>
            <a:xfrm>
              <a:off x="6826254" y="4456406"/>
              <a:ext cx="731520" cy="103632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Oval 11">
            <a:extLst>
              <a:ext uri="{FF2B5EF4-FFF2-40B4-BE49-F238E27FC236}">
                <a16:creationId xmlns:a16="http://schemas.microsoft.com/office/drawing/2014/main" id="{72103B4D-8770-4963-8F52-B9B79F17D1C0}"/>
              </a:ext>
            </a:extLst>
          </p:cNvPr>
          <p:cNvSpPr/>
          <p:nvPr/>
        </p:nvSpPr>
        <p:spPr>
          <a:xfrm>
            <a:off x="1445300" y="2114550"/>
            <a:ext cx="1507450" cy="6095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28082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980F2E-F3C2-4D4C-BCF1-4D9B8127A05D}"/>
              </a:ext>
            </a:extLst>
          </p:cNvPr>
          <p:cNvSpPr>
            <a:spLocks noGrp="1"/>
          </p:cNvSpPr>
          <p:nvPr>
            <p:ph type="sldNum" sz="quarter" idx="17"/>
          </p:nvPr>
        </p:nvSpPr>
        <p:spPr/>
        <p:txBody>
          <a:bodyPr/>
          <a:lstStyle/>
          <a:p>
            <a:fld id="{58AE716E-68DD-2249-A7FA-8AEF0B14DF81}" type="slidenum">
              <a:rPr lang="en-US" smtClean="0"/>
              <a:pPr/>
              <a:t>17</a:t>
            </a:fld>
            <a:endParaRPr lang="en-US" dirty="0"/>
          </a:p>
        </p:txBody>
      </p:sp>
      <p:sp>
        <p:nvSpPr>
          <p:cNvPr id="5" name="Title 4">
            <a:extLst>
              <a:ext uri="{FF2B5EF4-FFF2-40B4-BE49-F238E27FC236}">
                <a16:creationId xmlns:a16="http://schemas.microsoft.com/office/drawing/2014/main" id="{940F8929-E09D-4EB2-AD0A-F44E1A223774}"/>
              </a:ext>
            </a:extLst>
          </p:cNvPr>
          <p:cNvSpPr>
            <a:spLocks noGrp="1"/>
          </p:cNvSpPr>
          <p:nvPr>
            <p:ph type="title"/>
          </p:nvPr>
        </p:nvSpPr>
        <p:spPr>
          <a:xfrm>
            <a:off x="548640" y="171556"/>
            <a:ext cx="11369529" cy="571364"/>
          </a:xfrm>
        </p:spPr>
        <p:txBody>
          <a:bodyPr>
            <a:noAutofit/>
          </a:bodyPr>
          <a:lstStyle/>
          <a:p>
            <a:r>
              <a:rPr lang="en-US" sz="3600" dirty="0"/>
              <a:t>Editing a Remote Test Session Scheduled in Advance</a:t>
            </a:r>
          </a:p>
        </p:txBody>
      </p:sp>
      <p:grpSp>
        <p:nvGrpSpPr>
          <p:cNvPr id="2" name="Group 1">
            <a:extLst>
              <a:ext uri="{FF2B5EF4-FFF2-40B4-BE49-F238E27FC236}">
                <a16:creationId xmlns:a16="http://schemas.microsoft.com/office/drawing/2014/main" id="{269FA537-ACBA-4EF6-8D36-CD65B70176F7}"/>
              </a:ext>
            </a:extLst>
          </p:cNvPr>
          <p:cNvGrpSpPr/>
          <p:nvPr/>
        </p:nvGrpSpPr>
        <p:grpSpPr>
          <a:xfrm>
            <a:off x="1515496" y="1756879"/>
            <a:ext cx="9161007" cy="3344242"/>
            <a:chOff x="1515129" y="1452621"/>
            <a:chExt cx="9161007" cy="3344242"/>
          </a:xfrm>
        </p:grpSpPr>
        <p:pic>
          <p:nvPicPr>
            <p:cNvPr id="9" name="Picture 8">
              <a:extLst>
                <a:ext uri="{FF2B5EF4-FFF2-40B4-BE49-F238E27FC236}">
                  <a16:creationId xmlns:a16="http://schemas.microsoft.com/office/drawing/2014/main" id="{AA492859-E272-4F68-BCC9-C8BA39D791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5129" y="1452621"/>
              <a:ext cx="9161007" cy="3344242"/>
            </a:xfrm>
            <a:prstGeom prst="rect">
              <a:avLst/>
            </a:prstGeom>
            <a:ln w="28575">
              <a:solidFill>
                <a:srgbClr val="00B050"/>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8793E51C-6431-4E0D-883B-996A2EC48B1C}"/>
                </a:ext>
              </a:extLst>
            </p:cNvPr>
            <p:cNvSpPr/>
            <p:nvPr/>
          </p:nvSpPr>
          <p:spPr>
            <a:xfrm>
              <a:off x="7029083" y="4134392"/>
              <a:ext cx="1695450" cy="4572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12075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1958E4-0BA4-4A1C-81B3-E4866048BCE1}"/>
              </a:ext>
            </a:extLst>
          </p:cNvPr>
          <p:cNvSpPr>
            <a:spLocks noGrp="1"/>
          </p:cNvSpPr>
          <p:nvPr>
            <p:ph type="sldNum" sz="quarter" idx="17"/>
          </p:nvPr>
        </p:nvSpPr>
        <p:spPr/>
        <p:txBody>
          <a:bodyPr/>
          <a:lstStyle/>
          <a:p>
            <a:fld id="{58AE716E-68DD-2249-A7FA-8AEF0B14DF81}" type="slidenum">
              <a:rPr lang="en-US" smtClean="0"/>
              <a:pPr/>
              <a:t>18</a:t>
            </a:fld>
            <a:endParaRPr lang="en-US" dirty="0"/>
          </a:p>
        </p:txBody>
      </p:sp>
      <p:sp>
        <p:nvSpPr>
          <p:cNvPr id="5" name="Title 4">
            <a:extLst>
              <a:ext uri="{FF2B5EF4-FFF2-40B4-BE49-F238E27FC236}">
                <a16:creationId xmlns:a16="http://schemas.microsoft.com/office/drawing/2014/main" id="{2EA86D26-6F95-488F-ACAB-4E47D6C62FC7}"/>
              </a:ext>
            </a:extLst>
          </p:cNvPr>
          <p:cNvSpPr>
            <a:spLocks noGrp="1"/>
          </p:cNvSpPr>
          <p:nvPr>
            <p:ph type="title"/>
          </p:nvPr>
        </p:nvSpPr>
        <p:spPr>
          <a:xfrm>
            <a:off x="548640" y="91440"/>
            <a:ext cx="11369529" cy="731520"/>
          </a:xfrm>
        </p:spPr>
        <p:txBody>
          <a:bodyPr>
            <a:noAutofit/>
          </a:bodyPr>
          <a:lstStyle/>
          <a:p>
            <a:r>
              <a:rPr lang="en-US" sz="3600" dirty="0"/>
              <a:t>Joining a Remote Test Session to Open the Session</a:t>
            </a:r>
          </a:p>
        </p:txBody>
      </p:sp>
      <p:grpSp>
        <p:nvGrpSpPr>
          <p:cNvPr id="2" name="Group 1">
            <a:extLst>
              <a:ext uri="{FF2B5EF4-FFF2-40B4-BE49-F238E27FC236}">
                <a16:creationId xmlns:a16="http://schemas.microsoft.com/office/drawing/2014/main" id="{873DBF7E-4878-4134-A63F-00166BACD428}"/>
              </a:ext>
            </a:extLst>
          </p:cNvPr>
          <p:cNvGrpSpPr/>
          <p:nvPr/>
        </p:nvGrpSpPr>
        <p:grpSpPr>
          <a:xfrm>
            <a:off x="1966009" y="1591060"/>
            <a:ext cx="8259982" cy="4280563"/>
            <a:chOff x="1965642" y="1477608"/>
            <a:chExt cx="8259982" cy="4280563"/>
          </a:xfrm>
        </p:grpSpPr>
        <p:pic>
          <p:nvPicPr>
            <p:cNvPr id="12" name="Picture 11">
              <a:extLst>
                <a:ext uri="{FF2B5EF4-FFF2-40B4-BE49-F238E27FC236}">
                  <a16:creationId xmlns:a16="http://schemas.microsoft.com/office/drawing/2014/main" id="{58E72000-97FC-4E22-BEC6-245B2FF51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65642" y="1477608"/>
              <a:ext cx="8259982" cy="4280563"/>
            </a:xfrm>
            <a:prstGeom prst="rect">
              <a:avLst/>
            </a:prstGeom>
            <a:ln w="28575">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EABBA4F7-8A9F-4636-BF33-51F55347BCEB}"/>
                </a:ext>
              </a:extLst>
            </p:cNvPr>
            <p:cNvSpPr/>
            <p:nvPr/>
          </p:nvSpPr>
          <p:spPr>
            <a:xfrm>
              <a:off x="7665107" y="3617888"/>
              <a:ext cx="754626" cy="3834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96635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3E8C70-A712-4373-81E0-B466D434F659}"/>
              </a:ext>
            </a:extLst>
          </p:cNvPr>
          <p:cNvSpPr>
            <a:spLocks noGrp="1"/>
          </p:cNvSpPr>
          <p:nvPr>
            <p:ph type="sldNum" sz="quarter" idx="17"/>
          </p:nvPr>
        </p:nvSpPr>
        <p:spPr/>
        <p:txBody>
          <a:bodyPr/>
          <a:lstStyle/>
          <a:p>
            <a:fld id="{58AE716E-68DD-2249-A7FA-8AEF0B14DF81}" type="slidenum">
              <a:rPr lang="en-US" smtClean="0"/>
              <a:pPr/>
              <a:t>19</a:t>
            </a:fld>
            <a:endParaRPr lang="en-US" dirty="0"/>
          </a:p>
        </p:txBody>
      </p:sp>
      <p:sp>
        <p:nvSpPr>
          <p:cNvPr id="5" name="Title 4">
            <a:extLst>
              <a:ext uri="{FF2B5EF4-FFF2-40B4-BE49-F238E27FC236}">
                <a16:creationId xmlns:a16="http://schemas.microsoft.com/office/drawing/2014/main" id="{08AE20D2-AF87-46F9-ADED-D89836755492}"/>
              </a:ext>
            </a:extLst>
          </p:cNvPr>
          <p:cNvSpPr>
            <a:spLocks noGrp="1"/>
          </p:cNvSpPr>
          <p:nvPr>
            <p:ph type="title"/>
          </p:nvPr>
        </p:nvSpPr>
        <p:spPr>
          <a:xfrm>
            <a:off x="548640" y="13252"/>
            <a:ext cx="11369529" cy="1036895"/>
          </a:xfrm>
        </p:spPr>
        <p:txBody>
          <a:bodyPr>
            <a:noAutofit/>
          </a:bodyPr>
          <a:lstStyle/>
          <a:p>
            <a:r>
              <a:rPr lang="en-US" sz="3600" dirty="0"/>
              <a:t>Allowing the Online Testing System Access to Your Webcam and Microphone</a:t>
            </a:r>
          </a:p>
        </p:txBody>
      </p:sp>
      <p:sp>
        <p:nvSpPr>
          <p:cNvPr id="14" name="TextBox 13">
            <a:extLst>
              <a:ext uri="{FF2B5EF4-FFF2-40B4-BE49-F238E27FC236}">
                <a16:creationId xmlns:a16="http://schemas.microsoft.com/office/drawing/2014/main" id="{217F85E6-9287-4989-A0A6-41D8E2E75C30}"/>
              </a:ext>
            </a:extLst>
          </p:cNvPr>
          <p:cNvSpPr txBox="1"/>
          <p:nvPr/>
        </p:nvSpPr>
        <p:spPr>
          <a:xfrm>
            <a:off x="4441306" y="1329117"/>
            <a:ext cx="2126408" cy="369332"/>
          </a:xfrm>
          <a:prstGeom prst="rect">
            <a:avLst/>
          </a:prstGeom>
          <a:noFill/>
        </p:spPr>
        <p:txBody>
          <a:bodyPr wrap="square" rtlCol="0">
            <a:spAutoFit/>
          </a:bodyPr>
          <a:lstStyle/>
          <a:p>
            <a:endParaRPr lang="en-US" dirty="0"/>
          </a:p>
        </p:txBody>
      </p:sp>
      <p:grpSp>
        <p:nvGrpSpPr>
          <p:cNvPr id="4" name="Group 3">
            <a:extLst>
              <a:ext uri="{FF2B5EF4-FFF2-40B4-BE49-F238E27FC236}">
                <a16:creationId xmlns:a16="http://schemas.microsoft.com/office/drawing/2014/main" id="{29D3D468-79CD-427B-A514-29E246F0FD0A}"/>
              </a:ext>
            </a:extLst>
          </p:cNvPr>
          <p:cNvGrpSpPr/>
          <p:nvPr/>
        </p:nvGrpSpPr>
        <p:grpSpPr>
          <a:xfrm>
            <a:off x="2307782" y="1645166"/>
            <a:ext cx="7576436" cy="3883717"/>
            <a:chOff x="3020983" y="1955801"/>
            <a:chExt cx="6149298" cy="3152159"/>
          </a:xfrm>
        </p:grpSpPr>
        <p:grpSp>
          <p:nvGrpSpPr>
            <p:cNvPr id="2" name="Group 1">
              <a:extLst>
                <a:ext uri="{FF2B5EF4-FFF2-40B4-BE49-F238E27FC236}">
                  <a16:creationId xmlns:a16="http://schemas.microsoft.com/office/drawing/2014/main" id="{000C6350-5CE8-43C3-BC6C-2006EC0606F9}"/>
                </a:ext>
              </a:extLst>
            </p:cNvPr>
            <p:cNvGrpSpPr/>
            <p:nvPr/>
          </p:nvGrpSpPr>
          <p:grpSpPr>
            <a:xfrm>
              <a:off x="3020983" y="1955801"/>
              <a:ext cx="6149298" cy="3152159"/>
              <a:chOff x="919054" y="1295207"/>
              <a:chExt cx="6149298" cy="3152159"/>
            </a:xfrm>
          </p:grpSpPr>
          <p:pic>
            <p:nvPicPr>
              <p:cNvPr id="9" name="Picture 8">
                <a:extLst>
                  <a:ext uri="{FF2B5EF4-FFF2-40B4-BE49-F238E27FC236}">
                    <a16:creationId xmlns:a16="http://schemas.microsoft.com/office/drawing/2014/main" id="{101D4A69-FFC6-487B-AFD5-9B3596985643}"/>
                  </a:ext>
                </a:extLst>
              </p:cNvPr>
              <p:cNvPicPr>
                <a:picLocks noChangeAspect="1"/>
              </p:cNvPicPr>
              <p:nvPr/>
            </p:nvPicPr>
            <p:blipFill rotWithShape="1">
              <a:blip r:embed="rId3"/>
              <a:srcRect t="4982" b="18696"/>
              <a:stretch/>
            </p:blipFill>
            <p:spPr>
              <a:xfrm>
                <a:off x="919054" y="1295207"/>
                <a:ext cx="6149298" cy="3152159"/>
              </a:xfrm>
              <a:prstGeom prst="rect">
                <a:avLst/>
              </a:prstGeom>
              <a:ln w="28575">
                <a:solidFill>
                  <a:srgbClr val="00B050"/>
                </a:solidFill>
              </a:ln>
              <a:effectLst>
                <a:outerShdw blurRad="292100" dist="139700" dir="2700000" algn="tl" rotWithShape="0">
                  <a:srgbClr val="333333">
                    <a:alpha val="65000"/>
                  </a:srgbClr>
                </a:outerShdw>
              </a:effectLst>
            </p:spPr>
          </p:pic>
          <p:sp>
            <p:nvSpPr>
              <p:cNvPr id="20" name="Oval 19">
                <a:extLst>
                  <a:ext uri="{FF2B5EF4-FFF2-40B4-BE49-F238E27FC236}">
                    <a16:creationId xmlns:a16="http://schemas.microsoft.com/office/drawing/2014/main" id="{8AD78A19-3013-4793-AF52-0C169D9BCDE1}"/>
                  </a:ext>
                </a:extLst>
              </p:cNvPr>
              <p:cNvSpPr/>
              <p:nvPr/>
            </p:nvSpPr>
            <p:spPr>
              <a:xfrm>
                <a:off x="5056413" y="2842054"/>
                <a:ext cx="1000953" cy="3200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7" name="Arrow: Right 16">
              <a:extLst>
                <a:ext uri="{FF2B5EF4-FFF2-40B4-BE49-F238E27FC236}">
                  <a16:creationId xmlns:a16="http://schemas.microsoft.com/office/drawing/2014/main" id="{CA71BEB0-9BDA-4341-9310-2BF7840CEA08}"/>
                </a:ext>
              </a:extLst>
            </p:cNvPr>
            <p:cNvSpPr/>
            <p:nvPr/>
          </p:nvSpPr>
          <p:spPr>
            <a:xfrm rot="16200000">
              <a:off x="7541368" y="4265555"/>
              <a:ext cx="749508" cy="4609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40536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079F1B-D576-412E-97D9-94639CD8D4A5}"/>
              </a:ext>
            </a:extLst>
          </p:cNvPr>
          <p:cNvSpPr>
            <a:spLocks noGrp="1"/>
          </p:cNvSpPr>
          <p:nvPr>
            <p:ph sz="quarter" idx="15"/>
          </p:nvPr>
        </p:nvSpPr>
        <p:spPr>
          <a:xfrm>
            <a:off x="664823" y="1201554"/>
            <a:ext cx="9980027" cy="4454891"/>
          </a:xfrm>
        </p:spPr>
        <p:txBody>
          <a:bodyPr>
            <a:normAutofit lnSpcReduction="10000"/>
          </a:bodyPr>
          <a:lstStyle/>
          <a:p>
            <a:pPr marL="0" indent="0">
              <a:buNone/>
            </a:pPr>
            <a:r>
              <a:rPr lang="en-US" sz="2600" b="1" dirty="0"/>
              <a:t>This module will explain how you can do the following:</a:t>
            </a:r>
          </a:p>
          <a:p>
            <a:pPr>
              <a:lnSpc>
                <a:spcPct val="100000"/>
              </a:lnSpc>
              <a:spcBef>
                <a:spcPts val="1200"/>
              </a:spcBef>
              <a:buFont typeface="Arial" panose="020B0604020202020204" pitchFamily="34" charset="0"/>
              <a:buChar char="•"/>
            </a:pPr>
            <a:r>
              <a:rPr lang="en-US" dirty="0"/>
              <a:t>Prepare your computer and other technology before testing</a:t>
            </a:r>
          </a:p>
          <a:p>
            <a:pPr>
              <a:lnSpc>
                <a:spcPct val="100000"/>
              </a:lnSpc>
              <a:spcBef>
                <a:spcPts val="1200"/>
              </a:spcBef>
              <a:buFont typeface="Arial" panose="020B0604020202020204" pitchFamily="34" charset="0"/>
              <a:buChar char="•"/>
            </a:pPr>
            <a:r>
              <a:rPr lang="en-US" dirty="0">
                <a:solidFill>
                  <a:srgbClr val="53565A"/>
                </a:solidFill>
              </a:rPr>
              <a:t>Have adequate staffing for number of students scheduled in a test session (see next slide for guidelines)</a:t>
            </a:r>
          </a:p>
          <a:p>
            <a:pPr>
              <a:lnSpc>
                <a:spcPct val="100000"/>
              </a:lnSpc>
              <a:spcBef>
                <a:spcPts val="1200"/>
              </a:spcBef>
              <a:buFont typeface="Arial" panose="020B0604020202020204" pitchFamily="34" charset="0"/>
              <a:buChar char="•"/>
            </a:pPr>
            <a:r>
              <a:rPr lang="en-US" dirty="0"/>
              <a:t>Access the TA Live Site for remote summative test administration from home</a:t>
            </a:r>
          </a:p>
          <a:p>
            <a:pPr>
              <a:lnSpc>
                <a:spcPct val="100000"/>
              </a:lnSpc>
              <a:spcBef>
                <a:spcPts val="1200"/>
              </a:spcBef>
              <a:buFont typeface="Arial" panose="020B0604020202020204" pitchFamily="34" charset="0"/>
              <a:buChar char="•"/>
            </a:pPr>
            <a:r>
              <a:rPr lang="en-US" dirty="0"/>
              <a:t>Schedule a test in advance and modify a scheduled session</a:t>
            </a:r>
          </a:p>
          <a:p>
            <a:pPr>
              <a:lnSpc>
                <a:spcPct val="100000"/>
              </a:lnSpc>
              <a:spcBef>
                <a:spcPts val="1200"/>
              </a:spcBef>
              <a:buFont typeface="Arial" panose="020B0604020202020204" pitchFamily="34" charset="0"/>
              <a:buChar char="•"/>
            </a:pPr>
            <a:r>
              <a:rPr lang="en-US" dirty="0"/>
              <a:t>Convey session information to remote students</a:t>
            </a:r>
          </a:p>
          <a:p>
            <a:pPr>
              <a:lnSpc>
                <a:spcPct val="100000"/>
              </a:lnSpc>
              <a:spcBef>
                <a:spcPts val="1200"/>
              </a:spcBef>
              <a:buFont typeface="Arial" panose="020B0604020202020204" pitchFamily="34" charset="0"/>
              <a:buChar char="•"/>
            </a:pPr>
            <a:r>
              <a:rPr lang="en-US" dirty="0"/>
              <a:t>Join and begin a remote session that was scheduled in advance</a:t>
            </a:r>
          </a:p>
          <a:p>
            <a:pPr>
              <a:lnSpc>
                <a:spcPct val="100000"/>
              </a:lnSpc>
              <a:spcBef>
                <a:spcPts val="1200"/>
              </a:spcBef>
              <a:buFont typeface="Arial" panose="020B0604020202020204" pitchFamily="34" charset="0"/>
              <a:buChar char="•"/>
            </a:pPr>
            <a:r>
              <a:rPr lang="en-US" dirty="0"/>
              <a:t>Communicate with and assist remote students during a session</a:t>
            </a:r>
          </a:p>
          <a:p>
            <a:pPr>
              <a:lnSpc>
                <a:spcPct val="100000"/>
              </a:lnSpc>
              <a:spcBef>
                <a:spcPts val="1200"/>
              </a:spcBef>
              <a:buFont typeface="Arial" panose="020B0604020202020204" pitchFamily="34" charset="0"/>
              <a:buChar char="•"/>
            </a:pPr>
            <a:r>
              <a:rPr lang="en-US" dirty="0"/>
              <a:t>Pause and stop a remote test session</a:t>
            </a:r>
          </a:p>
          <a:p>
            <a:endParaRPr lang="en-US" dirty="0"/>
          </a:p>
        </p:txBody>
      </p:sp>
      <p:sp>
        <p:nvSpPr>
          <p:cNvPr id="3" name="Slide Number Placeholder 2">
            <a:extLst>
              <a:ext uri="{FF2B5EF4-FFF2-40B4-BE49-F238E27FC236}">
                <a16:creationId xmlns:a16="http://schemas.microsoft.com/office/drawing/2014/main" id="{3A1CF35B-1FFC-419D-9E55-52A093A38BE3}"/>
              </a:ext>
            </a:extLst>
          </p:cNvPr>
          <p:cNvSpPr>
            <a:spLocks noGrp="1"/>
          </p:cNvSpPr>
          <p:nvPr>
            <p:ph type="sldNum" sz="quarter" idx="17"/>
          </p:nvPr>
        </p:nvSpPr>
        <p:spPr/>
        <p:txBody>
          <a:bodyPr/>
          <a:lstStyle/>
          <a:p>
            <a:fld id="{58AE716E-68DD-2249-A7FA-8AEF0B14DF81}" type="slidenum">
              <a:rPr lang="en-US" smtClean="0"/>
              <a:pPr/>
              <a:t>2</a:t>
            </a:fld>
            <a:endParaRPr lang="en-US" dirty="0"/>
          </a:p>
        </p:txBody>
      </p:sp>
      <p:sp>
        <p:nvSpPr>
          <p:cNvPr id="5" name="Title 4">
            <a:extLst>
              <a:ext uri="{FF2B5EF4-FFF2-40B4-BE49-F238E27FC236}">
                <a16:creationId xmlns:a16="http://schemas.microsoft.com/office/drawing/2014/main" id="{E5CEEC09-75D4-49BE-BBF9-D7B69953F393}"/>
              </a:ext>
            </a:extLst>
          </p:cNvPr>
          <p:cNvSpPr>
            <a:spLocks noGrp="1"/>
          </p:cNvSpPr>
          <p:nvPr>
            <p:ph type="title"/>
          </p:nvPr>
        </p:nvSpPr>
        <p:spPr>
          <a:xfrm>
            <a:off x="548640" y="91440"/>
            <a:ext cx="10698480" cy="731520"/>
          </a:xfrm>
        </p:spPr>
        <p:txBody>
          <a:bodyPr>
            <a:normAutofit/>
          </a:bodyPr>
          <a:lstStyle/>
          <a:p>
            <a:r>
              <a:rPr lang="en-US" sz="3600" dirty="0"/>
              <a:t>Objectives</a:t>
            </a:r>
          </a:p>
        </p:txBody>
      </p:sp>
    </p:spTree>
    <p:extLst>
      <p:ext uri="{BB962C8B-B14F-4D97-AF65-F5344CB8AC3E}">
        <p14:creationId xmlns:p14="http://schemas.microsoft.com/office/powerpoint/2010/main" val="113487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F3E7F3-7961-4D9E-A266-8C001E65038B}"/>
              </a:ext>
            </a:extLst>
          </p:cNvPr>
          <p:cNvSpPr>
            <a:spLocks noGrp="1"/>
          </p:cNvSpPr>
          <p:nvPr>
            <p:ph type="sldNum" sz="quarter" idx="17"/>
          </p:nvPr>
        </p:nvSpPr>
        <p:spPr/>
        <p:txBody>
          <a:bodyPr/>
          <a:lstStyle/>
          <a:p>
            <a:fld id="{58AE716E-68DD-2249-A7FA-8AEF0B14DF81}" type="slidenum">
              <a:rPr lang="en-US" smtClean="0"/>
              <a:pPr/>
              <a:t>20</a:t>
            </a:fld>
            <a:endParaRPr lang="en-US" dirty="0"/>
          </a:p>
        </p:txBody>
      </p:sp>
      <p:sp>
        <p:nvSpPr>
          <p:cNvPr id="5" name="Title 4">
            <a:extLst>
              <a:ext uri="{FF2B5EF4-FFF2-40B4-BE49-F238E27FC236}">
                <a16:creationId xmlns:a16="http://schemas.microsoft.com/office/drawing/2014/main" id="{838E9D0C-A16B-466F-8377-DC778432AC05}"/>
              </a:ext>
            </a:extLst>
          </p:cNvPr>
          <p:cNvSpPr>
            <a:spLocks noGrp="1"/>
          </p:cNvSpPr>
          <p:nvPr>
            <p:ph type="title"/>
          </p:nvPr>
        </p:nvSpPr>
        <p:spPr>
          <a:xfrm>
            <a:off x="411234" y="522443"/>
            <a:ext cx="11369529" cy="518012"/>
          </a:xfrm>
        </p:spPr>
        <p:txBody>
          <a:bodyPr>
            <a:noAutofit/>
          </a:bodyPr>
          <a:lstStyle/>
          <a:p>
            <a:r>
              <a:rPr lang="en-US" sz="3600" dirty="0"/>
              <a:t>Allowing Your Browser Access to Your Webcam and Microphone</a:t>
            </a:r>
          </a:p>
        </p:txBody>
      </p:sp>
      <p:pic>
        <p:nvPicPr>
          <p:cNvPr id="6" name="Picture 5" descr="Graphical user interface, text, application&#10;&#10;Description automatically generated">
            <a:extLst>
              <a:ext uri="{FF2B5EF4-FFF2-40B4-BE49-F238E27FC236}">
                <a16:creationId xmlns:a16="http://schemas.microsoft.com/office/drawing/2014/main" id="{C6385734-6F29-40C1-8CD4-50CF73DA1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826" y="1299462"/>
            <a:ext cx="8284346" cy="4646438"/>
          </a:xfrm>
          <a:prstGeom prst="rect">
            <a:avLst/>
          </a:prstGeom>
          <a:ln w="28575">
            <a:solidFill>
              <a:srgbClr val="00B050"/>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CEBD2437-3FC8-465E-8F16-B8C70C132999}"/>
              </a:ext>
            </a:extLst>
          </p:cNvPr>
          <p:cNvSpPr/>
          <p:nvPr/>
        </p:nvSpPr>
        <p:spPr>
          <a:xfrm>
            <a:off x="2788356" y="1299461"/>
            <a:ext cx="2810934" cy="1534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691057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223029-C569-43C9-A164-CA68690B1790}"/>
              </a:ext>
            </a:extLst>
          </p:cNvPr>
          <p:cNvSpPr>
            <a:spLocks noGrp="1"/>
          </p:cNvSpPr>
          <p:nvPr>
            <p:ph type="sldNum" sz="quarter" idx="17"/>
          </p:nvPr>
        </p:nvSpPr>
        <p:spPr/>
        <p:txBody>
          <a:bodyPr/>
          <a:lstStyle/>
          <a:p>
            <a:fld id="{58AE716E-68DD-2249-A7FA-8AEF0B14DF81}" type="slidenum">
              <a:rPr lang="en-US" smtClean="0"/>
              <a:pPr/>
              <a:t>21</a:t>
            </a:fld>
            <a:endParaRPr lang="en-US" dirty="0"/>
          </a:p>
        </p:txBody>
      </p:sp>
      <p:sp>
        <p:nvSpPr>
          <p:cNvPr id="5" name="Title 4">
            <a:extLst>
              <a:ext uri="{FF2B5EF4-FFF2-40B4-BE49-F238E27FC236}">
                <a16:creationId xmlns:a16="http://schemas.microsoft.com/office/drawing/2014/main" id="{86BE348F-DB2E-4C33-81EC-8355EF710BE8}"/>
              </a:ext>
            </a:extLst>
          </p:cNvPr>
          <p:cNvSpPr>
            <a:spLocks noGrp="1"/>
          </p:cNvSpPr>
          <p:nvPr>
            <p:ph type="title"/>
          </p:nvPr>
        </p:nvSpPr>
        <p:spPr>
          <a:xfrm>
            <a:off x="426231" y="312486"/>
            <a:ext cx="11369529" cy="518012"/>
          </a:xfrm>
        </p:spPr>
        <p:txBody>
          <a:bodyPr>
            <a:noAutofit/>
          </a:bodyPr>
          <a:lstStyle/>
          <a:p>
            <a:r>
              <a:rPr lang="en-US" sz="3600" dirty="0"/>
              <a:t>Approving Students to Take a Test</a:t>
            </a:r>
          </a:p>
        </p:txBody>
      </p:sp>
      <p:pic>
        <p:nvPicPr>
          <p:cNvPr id="8" name="Picture 7" descr="Graphical user interface, text, application&#10;&#10;Description automatically generated">
            <a:extLst>
              <a:ext uri="{FF2B5EF4-FFF2-40B4-BE49-F238E27FC236}">
                <a16:creationId xmlns:a16="http://schemas.microsoft.com/office/drawing/2014/main" id="{FD906B38-9A7F-46A8-85DE-79471EAFAAF5}"/>
              </a:ext>
            </a:extLst>
          </p:cNvPr>
          <p:cNvPicPr>
            <a:picLocks noChangeAspect="1"/>
          </p:cNvPicPr>
          <p:nvPr/>
        </p:nvPicPr>
        <p:blipFill rotWithShape="1">
          <a:blip r:embed="rId3">
            <a:extLst>
              <a:ext uri="{28A0092B-C50C-407E-A947-70E740481C1C}">
                <a14:useLocalDpi xmlns:a14="http://schemas.microsoft.com/office/drawing/2010/main" val="0"/>
              </a:ext>
            </a:extLst>
          </a:blip>
          <a:srcRect b="6933"/>
          <a:stretch/>
        </p:blipFill>
        <p:spPr>
          <a:xfrm>
            <a:off x="2884301" y="1298306"/>
            <a:ext cx="6187874" cy="4715036"/>
          </a:xfrm>
          <a:prstGeom prst="rect">
            <a:avLst/>
          </a:prstGeom>
          <a:ln w="28575">
            <a:solidFill>
              <a:srgbClr val="00B050"/>
            </a:solid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7A9F42B1-A4C3-4A56-9097-D31923A31C89}"/>
              </a:ext>
            </a:extLst>
          </p:cNvPr>
          <p:cNvSpPr/>
          <p:nvPr/>
        </p:nvSpPr>
        <p:spPr>
          <a:xfrm>
            <a:off x="7913511" y="1715911"/>
            <a:ext cx="1158664" cy="4854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46846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819A25-4DF3-439A-91A7-784934C7CADF}"/>
              </a:ext>
            </a:extLst>
          </p:cNvPr>
          <p:cNvSpPr>
            <a:spLocks noGrp="1"/>
          </p:cNvSpPr>
          <p:nvPr>
            <p:ph type="sldNum" sz="quarter" idx="17"/>
          </p:nvPr>
        </p:nvSpPr>
        <p:spPr/>
        <p:txBody>
          <a:bodyPr/>
          <a:lstStyle/>
          <a:p>
            <a:fld id="{58AE716E-68DD-2249-A7FA-8AEF0B14DF81}" type="slidenum">
              <a:rPr lang="en-US" smtClean="0"/>
              <a:pPr/>
              <a:t>22</a:t>
            </a:fld>
            <a:endParaRPr lang="en-US" dirty="0"/>
          </a:p>
        </p:txBody>
      </p:sp>
      <p:sp>
        <p:nvSpPr>
          <p:cNvPr id="5" name="Title 4">
            <a:extLst>
              <a:ext uri="{FF2B5EF4-FFF2-40B4-BE49-F238E27FC236}">
                <a16:creationId xmlns:a16="http://schemas.microsoft.com/office/drawing/2014/main" id="{F9ADEB4C-4702-4686-A5AC-C62EBEE40336}"/>
              </a:ext>
            </a:extLst>
          </p:cNvPr>
          <p:cNvSpPr>
            <a:spLocks noGrp="1"/>
          </p:cNvSpPr>
          <p:nvPr>
            <p:ph type="title"/>
          </p:nvPr>
        </p:nvSpPr>
        <p:spPr>
          <a:xfrm>
            <a:off x="411235" y="344751"/>
            <a:ext cx="11369529" cy="518012"/>
          </a:xfrm>
        </p:spPr>
        <p:txBody>
          <a:bodyPr>
            <a:noAutofit/>
          </a:bodyPr>
          <a:lstStyle/>
          <a:p>
            <a:r>
              <a:rPr lang="en-US" sz="3600" dirty="0"/>
              <a:t>Communicating with Students</a:t>
            </a:r>
          </a:p>
        </p:txBody>
      </p:sp>
      <p:graphicFrame>
        <p:nvGraphicFramePr>
          <p:cNvPr id="16" name="Table 2">
            <a:extLst>
              <a:ext uri="{FF2B5EF4-FFF2-40B4-BE49-F238E27FC236}">
                <a16:creationId xmlns:a16="http://schemas.microsoft.com/office/drawing/2014/main" id="{99B8E6A4-15E4-4AD7-B297-919566F9B58B}"/>
              </a:ext>
            </a:extLst>
          </p:cNvPr>
          <p:cNvGraphicFramePr>
            <a:graphicFrameLocks noGrp="1"/>
          </p:cNvGraphicFramePr>
          <p:nvPr>
            <p:extLst>
              <p:ext uri="{D42A27DB-BD31-4B8C-83A1-F6EECF244321}">
                <p14:modId xmlns:p14="http://schemas.microsoft.com/office/powerpoint/2010/main" val="3506696296"/>
              </p:ext>
            </p:extLst>
          </p:nvPr>
        </p:nvGraphicFramePr>
        <p:xfrm>
          <a:off x="426231" y="1166799"/>
          <a:ext cx="11354534" cy="4917779"/>
        </p:xfrm>
        <a:graphic>
          <a:graphicData uri="http://schemas.openxmlformats.org/drawingml/2006/table">
            <a:tbl>
              <a:tblPr firstRow="1" bandRow="1">
                <a:tableStyleId>{470918CE-3593-4766-BCB9-121BF4E22A45}</a:tableStyleId>
              </a:tblPr>
              <a:tblGrid>
                <a:gridCol w="3209844">
                  <a:extLst>
                    <a:ext uri="{9D8B030D-6E8A-4147-A177-3AD203B41FA5}">
                      <a16:colId xmlns:a16="http://schemas.microsoft.com/office/drawing/2014/main" val="2472476093"/>
                    </a:ext>
                  </a:extLst>
                </a:gridCol>
                <a:gridCol w="2661438">
                  <a:extLst>
                    <a:ext uri="{9D8B030D-6E8A-4147-A177-3AD203B41FA5}">
                      <a16:colId xmlns:a16="http://schemas.microsoft.com/office/drawing/2014/main" val="535934929"/>
                    </a:ext>
                  </a:extLst>
                </a:gridCol>
                <a:gridCol w="5483252">
                  <a:extLst>
                    <a:ext uri="{9D8B030D-6E8A-4147-A177-3AD203B41FA5}">
                      <a16:colId xmlns:a16="http://schemas.microsoft.com/office/drawing/2014/main" val="1335057973"/>
                    </a:ext>
                  </a:extLst>
                </a:gridCol>
              </a:tblGrid>
              <a:tr h="529377">
                <a:tc>
                  <a:txBody>
                    <a:bodyPr/>
                    <a:lstStyle/>
                    <a:p>
                      <a:pPr algn="l"/>
                      <a:r>
                        <a:rPr lang="en-US" sz="1600" dirty="0"/>
                        <a:t>Communication/</a:t>
                      </a:r>
                    </a:p>
                    <a:p>
                      <a:pPr algn="l"/>
                      <a:r>
                        <a:rPr lang="en-US" sz="1600" dirty="0"/>
                        <a:t>Monitoring Feature</a:t>
                      </a:r>
                    </a:p>
                  </a:txBody>
                  <a:tcPr/>
                </a:tc>
                <a:tc>
                  <a:txBody>
                    <a:bodyPr/>
                    <a:lstStyle/>
                    <a:p>
                      <a:pPr algn="l"/>
                      <a:r>
                        <a:rPr lang="en-US" sz="1600" dirty="0"/>
                        <a:t>Who initiates the communication </a:t>
                      </a:r>
                    </a:p>
                  </a:txBody>
                  <a:tcPr/>
                </a:tc>
                <a:tc>
                  <a:txBody>
                    <a:bodyPr/>
                    <a:lstStyle/>
                    <a:p>
                      <a:pPr algn="l"/>
                      <a:r>
                        <a:rPr lang="en-US" sz="1600" dirty="0"/>
                        <a:t>How to use the feature</a:t>
                      </a:r>
                    </a:p>
                  </a:txBody>
                  <a:tcPr/>
                </a:tc>
                <a:extLst>
                  <a:ext uri="{0D108BD9-81ED-4DB2-BD59-A6C34878D82A}">
                    <a16:rowId xmlns:a16="http://schemas.microsoft.com/office/drawing/2014/main" val="1685810546"/>
                  </a:ext>
                </a:extLst>
              </a:tr>
              <a:tr h="668687">
                <a:tc>
                  <a:txBody>
                    <a:bodyPr/>
                    <a:lstStyle/>
                    <a:p>
                      <a:r>
                        <a:rPr lang="en-US" sz="1400" b="1" dirty="0"/>
                        <a:t>Broadcast Message</a:t>
                      </a:r>
                    </a:p>
                    <a:p>
                      <a:endParaRPr lang="en-US" sz="14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TA initiated</a:t>
                      </a:r>
                    </a:p>
                    <a:p>
                      <a:endParaRPr lang="en-US" sz="1400" b="1" dirty="0"/>
                    </a:p>
                  </a:txBody>
                  <a:tcPr/>
                </a:tc>
                <a:tc>
                  <a:txBody>
                    <a:bodyPr/>
                    <a:lstStyle/>
                    <a:p>
                      <a:r>
                        <a:rPr lang="en-US" sz="1400" dirty="0"/>
                        <a:t>The TA uses this feature to send a chat message to all students at one time. Students can respond by sending a chat message to the TA.</a:t>
                      </a:r>
                    </a:p>
                  </a:txBody>
                  <a:tcPr/>
                </a:tc>
                <a:extLst>
                  <a:ext uri="{0D108BD9-81ED-4DB2-BD59-A6C34878D82A}">
                    <a16:rowId xmlns:a16="http://schemas.microsoft.com/office/drawing/2014/main" val="1033967993"/>
                  </a:ext>
                </a:extLst>
              </a:tr>
              <a:tr h="668687">
                <a:tc>
                  <a:txBody>
                    <a:bodyPr/>
                    <a:lstStyle/>
                    <a:p>
                      <a:r>
                        <a:rPr lang="en-US" sz="1400" b="1" dirty="0"/>
                        <a:t>Test Alert</a:t>
                      </a:r>
                    </a:p>
                    <a:p>
                      <a:endParaRPr lang="en-US" sz="14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Student initiated</a:t>
                      </a:r>
                    </a:p>
                  </a:txBody>
                  <a:tcPr/>
                </a:tc>
                <a:tc>
                  <a:txBody>
                    <a:bodyPr/>
                    <a:lstStyle/>
                    <a:p>
                      <a:r>
                        <a:rPr lang="en-US" sz="1400" dirty="0"/>
                        <a:t>TAs will receive an alert if the testing system detects a problem with the student’s test.</a:t>
                      </a:r>
                    </a:p>
                  </a:txBody>
                  <a:tcPr/>
                </a:tc>
                <a:extLst>
                  <a:ext uri="{0D108BD9-81ED-4DB2-BD59-A6C34878D82A}">
                    <a16:rowId xmlns:a16="http://schemas.microsoft.com/office/drawing/2014/main" val="2561054865"/>
                  </a:ext>
                </a:extLst>
              </a:tr>
              <a:tr h="473654">
                <a:tc>
                  <a:txBody>
                    <a:bodyPr/>
                    <a:lstStyle/>
                    <a:p>
                      <a:r>
                        <a:rPr lang="en-US" sz="1400" b="1" dirty="0"/>
                        <a:t>Screenshare Feature</a:t>
                      </a:r>
                    </a:p>
                    <a:p>
                      <a:endParaRPr lang="en-US" sz="14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TA initiated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Student must grant permission</a:t>
                      </a:r>
                    </a:p>
                  </a:txBody>
                  <a:tcPr/>
                </a:tc>
                <a:tc>
                  <a:txBody>
                    <a:bodyPr/>
                    <a:lstStyle/>
                    <a:p>
                      <a:r>
                        <a:rPr lang="en-US" sz="1400" dirty="0"/>
                        <a:t>TAs can view a student’s screen after student grants permission.</a:t>
                      </a:r>
                    </a:p>
                  </a:txBody>
                  <a:tcPr/>
                </a:tc>
                <a:extLst>
                  <a:ext uri="{0D108BD9-81ED-4DB2-BD59-A6C34878D82A}">
                    <a16:rowId xmlns:a16="http://schemas.microsoft.com/office/drawing/2014/main" val="1704152096"/>
                  </a:ext>
                </a:extLst>
              </a:tr>
              <a:tr h="6686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Chat Message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TA or student initiated</a:t>
                      </a:r>
                    </a:p>
                  </a:txBody>
                  <a:tcPr/>
                </a:tc>
                <a:tc>
                  <a:txBody>
                    <a:bodyPr/>
                    <a:lstStyle/>
                    <a:p>
                      <a:r>
                        <a:rPr lang="en-US" sz="1400" dirty="0"/>
                        <a:t>Both the TA and student can communicate at any time beginning when the student is waiting for the TA to approve students.</a:t>
                      </a:r>
                    </a:p>
                  </a:txBody>
                  <a:tcPr/>
                </a:tc>
                <a:extLst>
                  <a:ext uri="{0D108BD9-81ED-4DB2-BD59-A6C34878D82A}">
                    <a16:rowId xmlns:a16="http://schemas.microsoft.com/office/drawing/2014/main" val="2315875041"/>
                  </a:ext>
                </a:extLst>
              </a:tr>
              <a:tr h="6686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Video Conference</a:t>
                      </a:r>
                    </a:p>
                  </a:txBody>
                  <a:tcPr/>
                </a:tc>
                <a:tc>
                  <a:txBody>
                    <a:bodyPr/>
                    <a:lstStyle/>
                    <a:p>
                      <a:r>
                        <a:rPr lang="en-US" sz="1400" b="1" dirty="0"/>
                        <a:t>TA initiated</a:t>
                      </a:r>
                    </a:p>
                  </a:txBody>
                  <a:tcPr/>
                </a:tc>
                <a:tc>
                  <a:txBody>
                    <a:bodyPr/>
                    <a:lstStyle/>
                    <a:p>
                      <a:r>
                        <a:rPr lang="en-US" sz="1400" dirty="0"/>
                        <a:t>TAs and students can have a one-to-one video conference.</a:t>
                      </a:r>
                    </a:p>
                  </a:txBody>
                  <a:tcPr/>
                </a:tc>
                <a:extLst>
                  <a:ext uri="{0D108BD9-81ED-4DB2-BD59-A6C34878D82A}">
                    <a16:rowId xmlns:a16="http://schemas.microsoft.com/office/drawing/2014/main" val="3658437943"/>
                  </a:ext>
                </a:extLst>
              </a:tr>
              <a:tr h="6686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Raise Hand Feature</a:t>
                      </a:r>
                    </a:p>
                  </a:txBody>
                  <a:tcPr/>
                </a:tc>
                <a:tc>
                  <a:txBody>
                    <a:bodyPr/>
                    <a:lstStyle/>
                    <a:p>
                      <a:r>
                        <a:rPr lang="en-US" sz="1400" b="1" dirty="0"/>
                        <a:t>Student initiated</a:t>
                      </a:r>
                    </a:p>
                    <a:p>
                      <a:endParaRPr lang="en-US" sz="1400" b="1" dirty="0"/>
                    </a:p>
                  </a:txBody>
                  <a:tcPr/>
                </a:tc>
                <a:tc>
                  <a:txBody>
                    <a:bodyPr/>
                    <a:lstStyle/>
                    <a:p>
                      <a:r>
                        <a:rPr lang="en-US" sz="1400" dirty="0"/>
                        <a:t>Students can request help by virtually raising their hand. TAs can respond via chat message or video conference.</a:t>
                      </a:r>
                    </a:p>
                  </a:txBody>
                  <a:tcPr/>
                </a:tc>
                <a:extLst>
                  <a:ext uri="{0D108BD9-81ED-4DB2-BD59-A6C34878D82A}">
                    <a16:rowId xmlns:a16="http://schemas.microsoft.com/office/drawing/2014/main" val="3789647913"/>
                  </a:ext>
                </a:extLst>
              </a:tr>
              <a:tr h="4360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t>Lobby Feature</a:t>
                      </a:r>
                    </a:p>
                  </a:txBody>
                  <a:tcPr marL="80823" marR="80823" marT="40412" marB="40412"/>
                </a:tc>
                <a:tc>
                  <a:txBody>
                    <a:bodyPr/>
                    <a:lstStyle/>
                    <a:p>
                      <a:r>
                        <a:rPr lang="en-US" sz="1300" b="1" dirty="0"/>
                        <a:t>Student</a:t>
                      </a:r>
                    </a:p>
                  </a:txBody>
                  <a:tcPr marL="80823" marR="80823" marT="40412" marB="40412"/>
                </a:tc>
                <a:tc>
                  <a:txBody>
                    <a:bodyPr/>
                    <a:lstStyle/>
                    <a:p>
                      <a:r>
                        <a:rPr lang="en-US" sz="1300" dirty="0"/>
                        <a:t>Students can request teacher assistance via a chat message prior to logging in to the testing system. Teachers can respond via chat message.</a:t>
                      </a:r>
                    </a:p>
                  </a:txBody>
                  <a:tcPr marL="80823" marR="80823" marT="40412" marB="40412"/>
                </a:tc>
                <a:extLst>
                  <a:ext uri="{0D108BD9-81ED-4DB2-BD59-A6C34878D82A}">
                    <a16:rowId xmlns:a16="http://schemas.microsoft.com/office/drawing/2014/main" val="1227174267"/>
                  </a:ext>
                </a:extLst>
              </a:tr>
            </a:tbl>
          </a:graphicData>
        </a:graphic>
      </p:graphicFrame>
      <p:grpSp>
        <p:nvGrpSpPr>
          <p:cNvPr id="17" name="Group 16">
            <a:extLst>
              <a:ext uri="{FF2B5EF4-FFF2-40B4-BE49-F238E27FC236}">
                <a16:creationId xmlns:a16="http://schemas.microsoft.com/office/drawing/2014/main" id="{1EB9F3C1-2532-4651-860F-8237CDB72FD0}"/>
              </a:ext>
            </a:extLst>
          </p:cNvPr>
          <p:cNvGrpSpPr/>
          <p:nvPr/>
        </p:nvGrpSpPr>
        <p:grpSpPr>
          <a:xfrm>
            <a:off x="2224473" y="1783158"/>
            <a:ext cx="1127316" cy="3716089"/>
            <a:chOff x="824459" y="1347142"/>
            <a:chExt cx="1127316" cy="3716089"/>
          </a:xfrm>
        </p:grpSpPr>
        <p:pic>
          <p:nvPicPr>
            <p:cNvPr id="18" name="Picture 17">
              <a:extLst>
                <a:ext uri="{FF2B5EF4-FFF2-40B4-BE49-F238E27FC236}">
                  <a16:creationId xmlns:a16="http://schemas.microsoft.com/office/drawing/2014/main" id="{99FDB2C8-0D18-4932-9F4F-32F31CF3F3FA}"/>
                </a:ext>
              </a:extLst>
            </p:cNvPr>
            <p:cNvPicPr>
              <a:picLocks noChangeAspect="1"/>
            </p:cNvPicPr>
            <p:nvPr/>
          </p:nvPicPr>
          <p:blipFill>
            <a:blip r:embed="rId3"/>
            <a:stretch>
              <a:fillRect/>
            </a:stretch>
          </p:blipFill>
          <p:spPr>
            <a:xfrm>
              <a:off x="824459" y="2045551"/>
              <a:ext cx="1127316" cy="441255"/>
            </a:xfrm>
            <a:prstGeom prst="rect">
              <a:avLst/>
            </a:prstGeom>
          </p:spPr>
        </p:pic>
        <p:pic>
          <p:nvPicPr>
            <p:cNvPr id="19" name="Picture 18">
              <a:extLst>
                <a:ext uri="{FF2B5EF4-FFF2-40B4-BE49-F238E27FC236}">
                  <a16:creationId xmlns:a16="http://schemas.microsoft.com/office/drawing/2014/main" id="{D5CB9BA0-B67F-418F-B939-AA0C39CD16A5}"/>
                </a:ext>
              </a:extLst>
            </p:cNvPr>
            <p:cNvPicPr>
              <a:picLocks noChangeAspect="1"/>
            </p:cNvPicPr>
            <p:nvPr/>
          </p:nvPicPr>
          <p:blipFill rotWithShape="1">
            <a:blip r:embed="rId4"/>
            <a:srcRect l="18436" t="4926" r="19944" b="3377"/>
            <a:stretch/>
          </p:blipFill>
          <p:spPr>
            <a:xfrm>
              <a:off x="1121395" y="4569949"/>
              <a:ext cx="506514" cy="493282"/>
            </a:xfrm>
            <a:prstGeom prst="rect">
              <a:avLst/>
            </a:prstGeom>
          </p:spPr>
        </p:pic>
        <p:pic>
          <p:nvPicPr>
            <p:cNvPr id="20" name="Picture 19">
              <a:extLst>
                <a:ext uri="{FF2B5EF4-FFF2-40B4-BE49-F238E27FC236}">
                  <a16:creationId xmlns:a16="http://schemas.microsoft.com/office/drawing/2014/main" id="{B2A64B6B-E05B-4416-AE8B-EE77CBB453CF}"/>
                </a:ext>
              </a:extLst>
            </p:cNvPr>
            <p:cNvPicPr>
              <a:picLocks noChangeAspect="1"/>
            </p:cNvPicPr>
            <p:nvPr/>
          </p:nvPicPr>
          <p:blipFill rotWithShape="1">
            <a:blip r:embed="rId5"/>
            <a:srcRect l="19414" t="28127" r="14689" b="29950"/>
            <a:stretch/>
          </p:blipFill>
          <p:spPr>
            <a:xfrm>
              <a:off x="1090838" y="3967939"/>
              <a:ext cx="644058" cy="372493"/>
            </a:xfrm>
            <a:prstGeom prst="rect">
              <a:avLst/>
            </a:prstGeom>
          </p:spPr>
        </p:pic>
        <p:pic>
          <p:nvPicPr>
            <p:cNvPr id="21" name="Picture 20">
              <a:extLst>
                <a:ext uri="{FF2B5EF4-FFF2-40B4-BE49-F238E27FC236}">
                  <a16:creationId xmlns:a16="http://schemas.microsoft.com/office/drawing/2014/main" id="{C2ACD917-263F-47A3-8BE0-CB677690F86E}"/>
                </a:ext>
              </a:extLst>
            </p:cNvPr>
            <p:cNvPicPr>
              <a:picLocks noChangeAspect="1"/>
            </p:cNvPicPr>
            <p:nvPr/>
          </p:nvPicPr>
          <p:blipFill rotWithShape="1">
            <a:blip r:embed="rId6"/>
            <a:srcRect l="9333" t="14289" r="11233" b="32244"/>
            <a:stretch/>
          </p:blipFill>
          <p:spPr>
            <a:xfrm>
              <a:off x="1142685" y="3271191"/>
              <a:ext cx="565497" cy="372493"/>
            </a:xfrm>
            <a:prstGeom prst="rect">
              <a:avLst/>
            </a:prstGeom>
          </p:spPr>
        </p:pic>
        <p:pic>
          <p:nvPicPr>
            <p:cNvPr id="22" name="Picture 21">
              <a:extLst>
                <a:ext uri="{FF2B5EF4-FFF2-40B4-BE49-F238E27FC236}">
                  <a16:creationId xmlns:a16="http://schemas.microsoft.com/office/drawing/2014/main" id="{C3C49A03-2E12-41DE-8B4C-6FAF3923357E}"/>
                </a:ext>
              </a:extLst>
            </p:cNvPr>
            <p:cNvPicPr>
              <a:picLocks noChangeAspect="1"/>
            </p:cNvPicPr>
            <p:nvPr/>
          </p:nvPicPr>
          <p:blipFill rotWithShape="1">
            <a:blip r:embed="rId7"/>
            <a:srcRect l="11584" t="4979" r="10465" b="31607"/>
            <a:stretch/>
          </p:blipFill>
          <p:spPr>
            <a:xfrm>
              <a:off x="1142685" y="2632292"/>
              <a:ext cx="570934" cy="488025"/>
            </a:xfrm>
            <a:prstGeom prst="rect">
              <a:avLst/>
            </a:prstGeom>
          </p:spPr>
        </p:pic>
        <p:pic>
          <p:nvPicPr>
            <p:cNvPr id="23" name="Picture 22">
              <a:extLst>
                <a:ext uri="{FF2B5EF4-FFF2-40B4-BE49-F238E27FC236}">
                  <a16:creationId xmlns:a16="http://schemas.microsoft.com/office/drawing/2014/main" id="{6D9DC848-6A24-47D5-B47C-76FBE53DF9E8}"/>
                </a:ext>
              </a:extLst>
            </p:cNvPr>
            <p:cNvPicPr>
              <a:picLocks noChangeAspect="1"/>
            </p:cNvPicPr>
            <p:nvPr/>
          </p:nvPicPr>
          <p:blipFill rotWithShape="1">
            <a:blip r:embed="rId8"/>
            <a:srcRect l="3706" t="2955" r="2978" b="5199"/>
            <a:stretch/>
          </p:blipFill>
          <p:spPr>
            <a:xfrm>
              <a:off x="1142685" y="1347142"/>
              <a:ext cx="463934" cy="463644"/>
            </a:xfrm>
            <a:prstGeom prst="rect">
              <a:avLst/>
            </a:prstGeom>
          </p:spPr>
        </p:pic>
      </p:grpSp>
      <p:pic>
        <p:nvPicPr>
          <p:cNvPr id="12" name="Picture 11">
            <a:extLst>
              <a:ext uri="{FF2B5EF4-FFF2-40B4-BE49-F238E27FC236}">
                <a16:creationId xmlns:a16="http://schemas.microsoft.com/office/drawing/2014/main" id="{F43FF43B-CEEC-4F94-B3B6-750AE206F67F}"/>
              </a:ext>
            </a:extLst>
          </p:cNvPr>
          <p:cNvPicPr>
            <a:picLocks noChangeAspect="1"/>
          </p:cNvPicPr>
          <p:nvPr/>
        </p:nvPicPr>
        <p:blipFill>
          <a:blip r:embed="rId9"/>
          <a:stretch>
            <a:fillRect/>
          </a:stretch>
        </p:blipFill>
        <p:spPr>
          <a:xfrm>
            <a:off x="2490852" y="5589155"/>
            <a:ext cx="506514" cy="495423"/>
          </a:xfrm>
          <a:prstGeom prst="rect">
            <a:avLst/>
          </a:prstGeom>
        </p:spPr>
      </p:pic>
    </p:spTree>
    <p:extLst>
      <p:ext uri="{BB962C8B-B14F-4D97-AF65-F5344CB8AC3E}">
        <p14:creationId xmlns:p14="http://schemas.microsoft.com/office/powerpoint/2010/main" val="2189065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478BD0-C50D-42F4-B9D4-AE5A1898206C}"/>
              </a:ext>
            </a:extLst>
          </p:cNvPr>
          <p:cNvSpPr>
            <a:spLocks noGrp="1"/>
          </p:cNvSpPr>
          <p:nvPr>
            <p:ph type="title"/>
          </p:nvPr>
        </p:nvSpPr>
        <p:spPr>
          <a:xfrm>
            <a:off x="446654" y="317387"/>
            <a:ext cx="11369529" cy="518012"/>
          </a:xfrm>
        </p:spPr>
        <p:txBody>
          <a:bodyPr>
            <a:normAutofit/>
          </a:bodyPr>
          <a:lstStyle/>
          <a:p>
            <a:r>
              <a:rPr lang="en-US" dirty="0"/>
              <a:t>How Students Can Communicate Using the Lobby Feature</a:t>
            </a:r>
          </a:p>
        </p:txBody>
      </p:sp>
      <p:sp>
        <p:nvSpPr>
          <p:cNvPr id="22" name="TextBox 21">
            <a:extLst>
              <a:ext uri="{FF2B5EF4-FFF2-40B4-BE49-F238E27FC236}">
                <a16:creationId xmlns:a16="http://schemas.microsoft.com/office/drawing/2014/main" id="{F8E3B03C-2277-4DAA-B9A0-5DF210EF8B8D}"/>
              </a:ext>
            </a:extLst>
          </p:cNvPr>
          <p:cNvSpPr txBox="1"/>
          <p:nvPr/>
        </p:nvSpPr>
        <p:spPr>
          <a:xfrm>
            <a:off x="5266051" y="1466853"/>
            <a:ext cx="1689886" cy="369332"/>
          </a:xfrm>
          <a:prstGeom prst="rect">
            <a:avLst/>
          </a:prstGeom>
          <a:noFill/>
        </p:spPr>
        <p:txBody>
          <a:bodyPr wrap="none" rtlCol="0">
            <a:spAutoFit/>
          </a:bodyPr>
          <a:lstStyle/>
          <a:p>
            <a:r>
              <a:rPr lang="en-US" b="1" dirty="0">
                <a:solidFill>
                  <a:srgbClr val="27AAE1"/>
                </a:solidFill>
              </a:rPr>
              <a:t>Student Screen</a:t>
            </a:r>
          </a:p>
        </p:txBody>
      </p:sp>
      <p:grpSp>
        <p:nvGrpSpPr>
          <p:cNvPr id="7" name="Group 6" descr="Image of the chat widget.">
            <a:extLst>
              <a:ext uri="{FF2B5EF4-FFF2-40B4-BE49-F238E27FC236}">
                <a16:creationId xmlns:a16="http://schemas.microsoft.com/office/drawing/2014/main" id="{8C75D9C9-FE14-4EEC-AD51-7063144ED6B4}"/>
              </a:ext>
            </a:extLst>
          </p:cNvPr>
          <p:cNvGrpSpPr/>
          <p:nvPr/>
        </p:nvGrpSpPr>
        <p:grpSpPr>
          <a:xfrm>
            <a:off x="479343" y="2007451"/>
            <a:ext cx="5412354" cy="3498738"/>
            <a:chOff x="1229478" y="1377023"/>
            <a:chExt cx="5412354" cy="3498738"/>
          </a:xfrm>
        </p:grpSpPr>
        <p:grpSp>
          <p:nvGrpSpPr>
            <p:cNvPr id="6" name="Group 5" descr="Image of the message students will see after selecting the chat widget.">
              <a:extLst>
                <a:ext uri="{FF2B5EF4-FFF2-40B4-BE49-F238E27FC236}">
                  <a16:creationId xmlns:a16="http://schemas.microsoft.com/office/drawing/2014/main" id="{CA79A750-C899-47A4-B969-D7F668838FEC}"/>
                </a:ext>
              </a:extLst>
            </p:cNvPr>
            <p:cNvGrpSpPr/>
            <p:nvPr/>
          </p:nvGrpSpPr>
          <p:grpSpPr>
            <a:xfrm>
              <a:off x="1229478" y="1377023"/>
              <a:ext cx="5412354" cy="3498738"/>
              <a:chOff x="6030078" y="1786096"/>
              <a:chExt cx="5412354" cy="3498738"/>
            </a:xfrm>
          </p:grpSpPr>
          <p:pic>
            <p:nvPicPr>
              <p:cNvPr id="11" name="Picture 10">
                <a:extLst>
                  <a:ext uri="{FF2B5EF4-FFF2-40B4-BE49-F238E27FC236}">
                    <a16:creationId xmlns:a16="http://schemas.microsoft.com/office/drawing/2014/main" id="{86C14B04-5A1F-4BEA-B14A-91E3CA2CFCC9}"/>
                  </a:ext>
                </a:extLst>
              </p:cNvPr>
              <p:cNvPicPr>
                <a:picLocks noChangeAspect="1"/>
              </p:cNvPicPr>
              <p:nvPr/>
            </p:nvPicPr>
            <p:blipFill>
              <a:blip r:embed="rId3"/>
              <a:stretch>
                <a:fillRect/>
              </a:stretch>
            </p:blipFill>
            <p:spPr>
              <a:xfrm>
                <a:off x="6030078" y="1786096"/>
                <a:ext cx="5412354" cy="3498738"/>
              </a:xfrm>
              <a:prstGeom prst="rect">
                <a:avLst/>
              </a:prstGeom>
              <a:ln w="28575">
                <a:solidFill>
                  <a:srgbClr val="27AAE1"/>
                </a:solidFill>
              </a:ln>
              <a:effectLst>
                <a:outerShdw blurRad="292100" dist="139700" dir="2700000" algn="tl" rotWithShape="0">
                  <a:srgbClr val="333333">
                    <a:alpha val="65000"/>
                  </a:srgbClr>
                </a:outerShdw>
              </a:effectLst>
            </p:spPr>
          </p:pic>
          <p:sp>
            <p:nvSpPr>
              <p:cNvPr id="4" name="Oval 3">
                <a:extLst>
                  <a:ext uri="{FF2B5EF4-FFF2-40B4-BE49-F238E27FC236}">
                    <a16:creationId xmlns:a16="http://schemas.microsoft.com/office/drawing/2014/main" id="{0CE636AB-E0F9-4252-BBD2-91A38D7021B4}"/>
                  </a:ext>
                </a:extLst>
              </p:cNvPr>
              <p:cNvSpPr/>
              <p:nvPr/>
            </p:nvSpPr>
            <p:spPr>
              <a:xfrm>
                <a:off x="9444747" y="3720571"/>
                <a:ext cx="1114425" cy="5143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1" name="Arrow: Right 20">
              <a:extLst>
                <a:ext uri="{FF2B5EF4-FFF2-40B4-BE49-F238E27FC236}">
                  <a16:creationId xmlns:a16="http://schemas.microsoft.com/office/drawing/2014/main" id="{A274C38F-C1EB-440F-9705-869DFFE41B29}"/>
                </a:ext>
              </a:extLst>
            </p:cNvPr>
            <p:cNvSpPr/>
            <p:nvPr/>
          </p:nvSpPr>
          <p:spPr>
            <a:xfrm>
              <a:off x="1407402" y="3886008"/>
              <a:ext cx="1114425" cy="51435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bg1"/>
                  </a:solidFill>
                </a:rPr>
                <a:t>Chat widget</a:t>
              </a:r>
            </a:p>
          </p:txBody>
        </p:sp>
      </p:grpSp>
      <p:grpSp>
        <p:nvGrpSpPr>
          <p:cNvPr id="9" name="Group 8" descr="Image of the chat box and student message that appears on the student's  screen.">
            <a:extLst>
              <a:ext uri="{FF2B5EF4-FFF2-40B4-BE49-F238E27FC236}">
                <a16:creationId xmlns:a16="http://schemas.microsoft.com/office/drawing/2014/main" id="{0E32C5F2-8833-483C-A07F-6828936F702B}"/>
              </a:ext>
            </a:extLst>
          </p:cNvPr>
          <p:cNvGrpSpPr/>
          <p:nvPr/>
        </p:nvGrpSpPr>
        <p:grpSpPr>
          <a:xfrm>
            <a:off x="6300305" y="1940537"/>
            <a:ext cx="5889730" cy="3613780"/>
            <a:chOff x="6474000" y="1879866"/>
            <a:chExt cx="5566404" cy="3383696"/>
          </a:xfrm>
        </p:grpSpPr>
        <p:grpSp>
          <p:nvGrpSpPr>
            <p:cNvPr id="12" name="Group 11" descr="Image of the chat window.">
              <a:extLst>
                <a:ext uri="{FF2B5EF4-FFF2-40B4-BE49-F238E27FC236}">
                  <a16:creationId xmlns:a16="http://schemas.microsoft.com/office/drawing/2014/main" id="{69CF3045-2E93-4BB0-A77D-C1BA4E76691C}"/>
                </a:ext>
              </a:extLst>
            </p:cNvPr>
            <p:cNvGrpSpPr/>
            <p:nvPr/>
          </p:nvGrpSpPr>
          <p:grpSpPr>
            <a:xfrm>
              <a:off x="6474000" y="1879866"/>
              <a:ext cx="4859747" cy="3383696"/>
              <a:chOff x="566494" y="1549140"/>
              <a:chExt cx="4649967" cy="3268653"/>
            </a:xfrm>
          </p:grpSpPr>
          <p:pic>
            <p:nvPicPr>
              <p:cNvPr id="13" name="Picture 12">
                <a:extLst>
                  <a:ext uri="{FF2B5EF4-FFF2-40B4-BE49-F238E27FC236}">
                    <a16:creationId xmlns:a16="http://schemas.microsoft.com/office/drawing/2014/main" id="{B11BE536-FCAE-48E2-81AF-8F35D529C410}"/>
                  </a:ext>
                </a:extLst>
              </p:cNvPr>
              <p:cNvPicPr>
                <a:picLocks noChangeAspect="1"/>
              </p:cNvPicPr>
              <p:nvPr/>
            </p:nvPicPr>
            <p:blipFill>
              <a:blip r:embed="rId4"/>
              <a:stretch>
                <a:fillRect/>
              </a:stretch>
            </p:blipFill>
            <p:spPr>
              <a:xfrm>
                <a:off x="566494" y="1549140"/>
                <a:ext cx="4649967" cy="3268653"/>
              </a:xfrm>
              <a:prstGeom prst="rect">
                <a:avLst/>
              </a:prstGeom>
              <a:ln w="28575">
                <a:solidFill>
                  <a:srgbClr val="27AAE1"/>
                </a:solidFill>
              </a:ln>
            </p:spPr>
          </p:pic>
          <p:sp>
            <p:nvSpPr>
              <p:cNvPr id="14" name="Rectangle 13">
                <a:extLst>
                  <a:ext uri="{FF2B5EF4-FFF2-40B4-BE49-F238E27FC236}">
                    <a16:creationId xmlns:a16="http://schemas.microsoft.com/office/drawing/2014/main" id="{20075B9C-21D4-4571-9932-4BD22018DFDA}"/>
                  </a:ext>
                </a:extLst>
              </p:cNvPr>
              <p:cNvSpPr/>
              <p:nvPr/>
            </p:nvSpPr>
            <p:spPr>
              <a:xfrm>
                <a:off x="3224464" y="2367815"/>
                <a:ext cx="1896177" cy="24499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8" name="Arrow: Left 7">
              <a:extLst>
                <a:ext uri="{FF2B5EF4-FFF2-40B4-BE49-F238E27FC236}">
                  <a16:creationId xmlns:a16="http://schemas.microsoft.com/office/drawing/2014/main" id="{48413808-26D1-4A36-B830-D16116F60A87}"/>
                </a:ext>
              </a:extLst>
            </p:cNvPr>
            <p:cNvSpPr/>
            <p:nvPr/>
          </p:nvSpPr>
          <p:spPr>
            <a:xfrm>
              <a:off x="11333747" y="4463717"/>
              <a:ext cx="706657" cy="27882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bg1"/>
                  </a:solidFill>
                </a:rPr>
                <a:t>video</a:t>
              </a:r>
            </a:p>
          </p:txBody>
        </p:sp>
        <p:sp>
          <p:nvSpPr>
            <p:cNvPr id="20" name="Arrow: Left 19">
              <a:extLst>
                <a:ext uri="{FF2B5EF4-FFF2-40B4-BE49-F238E27FC236}">
                  <a16:creationId xmlns:a16="http://schemas.microsoft.com/office/drawing/2014/main" id="{C1D12348-E8BE-45E2-ACFD-433B1BF8ED48}"/>
                </a:ext>
              </a:extLst>
            </p:cNvPr>
            <p:cNvSpPr/>
            <p:nvPr/>
          </p:nvSpPr>
          <p:spPr>
            <a:xfrm>
              <a:off x="11333747" y="4820518"/>
              <a:ext cx="706657" cy="27882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bg1"/>
                  </a:solidFill>
                </a:rPr>
                <a:t>chat</a:t>
              </a:r>
            </a:p>
          </p:txBody>
        </p:sp>
      </p:grpSp>
      <p:sp>
        <p:nvSpPr>
          <p:cNvPr id="3" name="Slide Number Placeholder 2">
            <a:extLst>
              <a:ext uri="{FF2B5EF4-FFF2-40B4-BE49-F238E27FC236}">
                <a16:creationId xmlns:a16="http://schemas.microsoft.com/office/drawing/2014/main" id="{27D865D9-9374-4694-9F46-980057D2CAD9}"/>
              </a:ext>
            </a:extLst>
          </p:cNvPr>
          <p:cNvSpPr>
            <a:spLocks noGrp="1"/>
          </p:cNvSpPr>
          <p:nvPr>
            <p:ph type="sldNum" sz="quarter" idx="17"/>
          </p:nvPr>
        </p:nvSpPr>
        <p:spPr/>
        <p:txBody>
          <a:bodyPr/>
          <a:lstStyle/>
          <a:p>
            <a:fld id="{58AE716E-68DD-2249-A7FA-8AEF0B14DF81}" type="slidenum">
              <a:rPr lang="en-US" smtClean="0"/>
              <a:pPr/>
              <a:t>23</a:t>
            </a:fld>
            <a:endParaRPr lang="en-US" dirty="0"/>
          </a:p>
        </p:txBody>
      </p:sp>
    </p:spTree>
    <p:extLst>
      <p:ext uri="{BB962C8B-B14F-4D97-AF65-F5344CB8AC3E}">
        <p14:creationId xmlns:p14="http://schemas.microsoft.com/office/powerpoint/2010/main" val="298058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A1BD1CB2-0344-4B3E-BC73-665F77F1C94A}"/>
              </a:ext>
            </a:extLst>
          </p:cNvPr>
          <p:cNvSpPr txBox="1">
            <a:spLocks/>
          </p:cNvSpPr>
          <p:nvPr/>
        </p:nvSpPr>
        <p:spPr>
          <a:xfrm>
            <a:off x="446654" y="317387"/>
            <a:ext cx="11369529" cy="518012"/>
          </a:xfrm>
          <a:prstGeom prst="rect">
            <a:avLst/>
          </a:prstGeom>
        </p:spPr>
        <p:txBody>
          <a:bodyPr vert="horz" lIns="0" tIns="0" rIns="0" bIns="0" rtlCol="0" anchor="b" anchorCtr="0">
            <a:normAutofit fontScale="97500"/>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How to Communicate Using the Lobby Feature</a:t>
            </a:r>
          </a:p>
        </p:txBody>
      </p:sp>
      <p:sp>
        <p:nvSpPr>
          <p:cNvPr id="13" name="TextBox 12">
            <a:extLst>
              <a:ext uri="{FF2B5EF4-FFF2-40B4-BE49-F238E27FC236}">
                <a16:creationId xmlns:a16="http://schemas.microsoft.com/office/drawing/2014/main" id="{8AD25684-315D-4CA3-A48C-49F121398227}"/>
              </a:ext>
            </a:extLst>
          </p:cNvPr>
          <p:cNvSpPr txBox="1"/>
          <p:nvPr/>
        </p:nvSpPr>
        <p:spPr>
          <a:xfrm>
            <a:off x="5286763" y="1431616"/>
            <a:ext cx="1145442" cy="369332"/>
          </a:xfrm>
          <a:prstGeom prst="rect">
            <a:avLst/>
          </a:prstGeom>
          <a:noFill/>
        </p:spPr>
        <p:txBody>
          <a:bodyPr wrap="none" rtlCol="0">
            <a:spAutoFit/>
          </a:bodyPr>
          <a:lstStyle/>
          <a:p>
            <a:r>
              <a:rPr lang="en-US" b="1" dirty="0">
                <a:solidFill>
                  <a:srgbClr val="00B050"/>
                </a:solidFill>
              </a:rPr>
              <a:t>TA Screen</a:t>
            </a:r>
          </a:p>
        </p:txBody>
      </p:sp>
      <p:grpSp>
        <p:nvGrpSpPr>
          <p:cNvPr id="2" name="Group 1" descr="Image of the Login help requested table on the Test Session page.">
            <a:extLst>
              <a:ext uri="{FF2B5EF4-FFF2-40B4-BE49-F238E27FC236}">
                <a16:creationId xmlns:a16="http://schemas.microsoft.com/office/drawing/2014/main" id="{A04650C9-8A71-4CC4-BB9C-DB68EA900213}"/>
              </a:ext>
            </a:extLst>
          </p:cNvPr>
          <p:cNvGrpSpPr/>
          <p:nvPr/>
        </p:nvGrpSpPr>
        <p:grpSpPr>
          <a:xfrm>
            <a:off x="541422" y="2008342"/>
            <a:ext cx="5212924" cy="3405940"/>
            <a:chOff x="426230" y="2008270"/>
            <a:chExt cx="5212924" cy="3405940"/>
          </a:xfrm>
        </p:grpSpPr>
        <p:pic>
          <p:nvPicPr>
            <p:cNvPr id="9" name="Picture 8">
              <a:extLst>
                <a:ext uri="{FF2B5EF4-FFF2-40B4-BE49-F238E27FC236}">
                  <a16:creationId xmlns:a16="http://schemas.microsoft.com/office/drawing/2014/main" id="{9C44AA58-F18B-4FD6-868C-9754E3F16DCD}"/>
                </a:ext>
              </a:extLst>
            </p:cNvPr>
            <p:cNvPicPr>
              <a:picLocks noChangeAspect="1"/>
            </p:cNvPicPr>
            <p:nvPr/>
          </p:nvPicPr>
          <p:blipFill>
            <a:blip r:embed="rId3"/>
            <a:stretch>
              <a:fillRect/>
            </a:stretch>
          </p:blipFill>
          <p:spPr>
            <a:xfrm>
              <a:off x="426230" y="2008270"/>
              <a:ext cx="5212924" cy="3405940"/>
            </a:xfrm>
            <a:prstGeom prst="rect">
              <a:avLst/>
            </a:prstGeom>
            <a:ln w="28575">
              <a:solidFill>
                <a:srgbClr val="00B050"/>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EE121244-E2B4-47B8-9A08-CF376C2342E8}"/>
                </a:ext>
              </a:extLst>
            </p:cNvPr>
            <p:cNvSpPr/>
            <p:nvPr/>
          </p:nvSpPr>
          <p:spPr>
            <a:xfrm>
              <a:off x="541421" y="3224467"/>
              <a:ext cx="4872789" cy="85424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descr="Image of the chat box that appears on the teacher's screen.">
            <a:extLst>
              <a:ext uri="{FF2B5EF4-FFF2-40B4-BE49-F238E27FC236}">
                <a16:creationId xmlns:a16="http://schemas.microsoft.com/office/drawing/2014/main" id="{8E373463-265E-4F3F-B939-D6421F0FAC2E}"/>
              </a:ext>
            </a:extLst>
          </p:cNvPr>
          <p:cNvGrpSpPr/>
          <p:nvPr/>
        </p:nvGrpSpPr>
        <p:grpSpPr>
          <a:xfrm>
            <a:off x="6437655" y="2008342"/>
            <a:ext cx="5212924" cy="3418042"/>
            <a:chOff x="6066012" y="2008271"/>
            <a:chExt cx="5212924" cy="3418042"/>
          </a:xfrm>
        </p:grpSpPr>
        <p:pic>
          <p:nvPicPr>
            <p:cNvPr id="10" name="Picture 9">
              <a:extLst>
                <a:ext uri="{FF2B5EF4-FFF2-40B4-BE49-F238E27FC236}">
                  <a16:creationId xmlns:a16="http://schemas.microsoft.com/office/drawing/2014/main" id="{7E3A3DCF-E44C-4D4E-BCCB-D4726655D520}"/>
                </a:ext>
              </a:extLst>
            </p:cNvPr>
            <p:cNvPicPr>
              <a:picLocks noChangeAspect="1"/>
            </p:cNvPicPr>
            <p:nvPr/>
          </p:nvPicPr>
          <p:blipFill>
            <a:blip r:embed="rId4"/>
            <a:stretch>
              <a:fillRect/>
            </a:stretch>
          </p:blipFill>
          <p:spPr>
            <a:xfrm>
              <a:off x="6066012" y="2008271"/>
              <a:ext cx="5212924" cy="3418042"/>
            </a:xfrm>
            <a:prstGeom prst="rect">
              <a:avLst/>
            </a:prstGeom>
            <a:ln w="28575">
              <a:solidFill>
                <a:srgbClr val="00B050"/>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7C9EFD2D-8989-43C3-9E29-5675B7B5FCB0}"/>
                </a:ext>
              </a:extLst>
            </p:cNvPr>
            <p:cNvSpPr/>
            <p:nvPr/>
          </p:nvSpPr>
          <p:spPr>
            <a:xfrm>
              <a:off x="9589172" y="3152275"/>
              <a:ext cx="1600198" cy="20333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AFC5F338-0D0C-49EC-B179-56A924F00726}"/>
              </a:ext>
            </a:extLst>
          </p:cNvPr>
          <p:cNvSpPr>
            <a:spLocks noGrp="1"/>
          </p:cNvSpPr>
          <p:nvPr>
            <p:ph type="sldNum" sz="quarter" idx="17"/>
          </p:nvPr>
        </p:nvSpPr>
        <p:spPr/>
        <p:txBody>
          <a:bodyPr/>
          <a:lstStyle/>
          <a:p>
            <a:fld id="{58AE716E-68DD-2249-A7FA-8AEF0B14DF81}" type="slidenum">
              <a:rPr lang="en-US" smtClean="0"/>
              <a:pPr/>
              <a:t>24</a:t>
            </a:fld>
            <a:endParaRPr lang="en-US" dirty="0"/>
          </a:p>
        </p:txBody>
      </p:sp>
    </p:spTree>
    <p:extLst>
      <p:ext uri="{BB962C8B-B14F-4D97-AF65-F5344CB8AC3E}">
        <p14:creationId xmlns:p14="http://schemas.microsoft.com/office/powerpoint/2010/main" val="2898510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9A1B5E-87D9-41A7-8D22-59E4F6CB90B2}"/>
              </a:ext>
            </a:extLst>
          </p:cNvPr>
          <p:cNvSpPr>
            <a:spLocks noGrp="1"/>
          </p:cNvSpPr>
          <p:nvPr>
            <p:ph type="sldNum" sz="quarter" idx="17"/>
          </p:nvPr>
        </p:nvSpPr>
        <p:spPr/>
        <p:txBody>
          <a:bodyPr/>
          <a:lstStyle/>
          <a:p>
            <a:fld id="{58AE716E-68DD-2249-A7FA-8AEF0B14DF81}" type="slidenum">
              <a:rPr lang="en-US" smtClean="0"/>
              <a:pPr/>
              <a:t>25</a:t>
            </a:fld>
            <a:endParaRPr lang="en-US" dirty="0"/>
          </a:p>
        </p:txBody>
      </p:sp>
      <p:sp>
        <p:nvSpPr>
          <p:cNvPr id="5" name="Title 4">
            <a:extLst>
              <a:ext uri="{FF2B5EF4-FFF2-40B4-BE49-F238E27FC236}">
                <a16:creationId xmlns:a16="http://schemas.microsoft.com/office/drawing/2014/main" id="{22ABA5ED-0F43-4CBC-B614-FBBF9ADE2C3D}"/>
              </a:ext>
            </a:extLst>
          </p:cNvPr>
          <p:cNvSpPr>
            <a:spLocks noGrp="1"/>
          </p:cNvSpPr>
          <p:nvPr>
            <p:ph type="title"/>
          </p:nvPr>
        </p:nvSpPr>
        <p:spPr>
          <a:xfrm>
            <a:off x="426231" y="285514"/>
            <a:ext cx="11369529" cy="518012"/>
          </a:xfrm>
        </p:spPr>
        <p:txBody>
          <a:bodyPr>
            <a:noAutofit/>
          </a:bodyPr>
          <a:lstStyle/>
          <a:p>
            <a:r>
              <a:rPr lang="en-US" sz="3600" dirty="0"/>
              <a:t>How to Broadcast a Message to All Students at Once</a:t>
            </a:r>
          </a:p>
        </p:txBody>
      </p:sp>
      <p:sp>
        <p:nvSpPr>
          <p:cNvPr id="2" name="TextBox 1">
            <a:extLst>
              <a:ext uri="{FF2B5EF4-FFF2-40B4-BE49-F238E27FC236}">
                <a16:creationId xmlns:a16="http://schemas.microsoft.com/office/drawing/2014/main" id="{86B9BD16-2798-4162-A2E6-CFBD018F7365}"/>
              </a:ext>
            </a:extLst>
          </p:cNvPr>
          <p:cNvSpPr txBox="1"/>
          <p:nvPr/>
        </p:nvSpPr>
        <p:spPr>
          <a:xfrm>
            <a:off x="2571190" y="1136252"/>
            <a:ext cx="1145442" cy="369332"/>
          </a:xfrm>
          <a:prstGeom prst="rect">
            <a:avLst/>
          </a:prstGeom>
          <a:noFill/>
        </p:spPr>
        <p:txBody>
          <a:bodyPr wrap="none" rtlCol="0">
            <a:spAutoFit/>
          </a:bodyPr>
          <a:lstStyle/>
          <a:p>
            <a:r>
              <a:rPr lang="en-US" b="1" dirty="0">
                <a:solidFill>
                  <a:srgbClr val="00B050"/>
                </a:solidFill>
              </a:rPr>
              <a:t>TA Screen</a:t>
            </a:r>
          </a:p>
        </p:txBody>
      </p:sp>
      <p:sp>
        <p:nvSpPr>
          <p:cNvPr id="8" name="TextBox 7">
            <a:extLst>
              <a:ext uri="{FF2B5EF4-FFF2-40B4-BE49-F238E27FC236}">
                <a16:creationId xmlns:a16="http://schemas.microsoft.com/office/drawing/2014/main" id="{F9C7D1CA-83FA-43D0-A5B5-E52B985FE56B}"/>
              </a:ext>
            </a:extLst>
          </p:cNvPr>
          <p:cNvSpPr txBox="1"/>
          <p:nvPr/>
        </p:nvSpPr>
        <p:spPr>
          <a:xfrm>
            <a:off x="8462865" y="1805357"/>
            <a:ext cx="1689886" cy="369332"/>
          </a:xfrm>
          <a:prstGeom prst="rect">
            <a:avLst/>
          </a:prstGeom>
          <a:noFill/>
        </p:spPr>
        <p:txBody>
          <a:bodyPr wrap="none" rtlCol="0">
            <a:spAutoFit/>
          </a:bodyPr>
          <a:lstStyle/>
          <a:p>
            <a:r>
              <a:rPr lang="en-US" b="1" dirty="0">
                <a:solidFill>
                  <a:srgbClr val="27AAE1"/>
                </a:solidFill>
              </a:rPr>
              <a:t>Student Screen</a:t>
            </a:r>
          </a:p>
        </p:txBody>
      </p:sp>
      <p:grpSp>
        <p:nvGrpSpPr>
          <p:cNvPr id="7" name="Group 6">
            <a:extLst>
              <a:ext uri="{FF2B5EF4-FFF2-40B4-BE49-F238E27FC236}">
                <a16:creationId xmlns:a16="http://schemas.microsoft.com/office/drawing/2014/main" id="{AF76D83E-F105-48DF-8CDA-B58FDFE4B707}"/>
              </a:ext>
            </a:extLst>
          </p:cNvPr>
          <p:cNvGrpSpPr/>
          <p:nvPr/>
        </p:nvGrpSpPr>
        <p:grpSpPr>
          <a:xfrm>
            <a:off x="488839" y="3028460"/>
            <a:ext cx="5854012" cy="2901696"/>
            <a:chOff x="488839" y="3028460"/>
            <a:chExt cx="5854012" cy="2901696"/>
          </a:xfrm>
        </p:grpSpPr>
        <p:pic>
          <p:nvPicPr>
            <p:cNvPr id="13" name="Picture 12" descr="Graphical user interface, text, application&#10;&#10;Description automatically generated">
              <a:extLst>
                <a:ext uri="{FF2B5EF4-FFF2-40B4-BE49-F238E27FC236}">
                  <a16:creationId xmlns:a16="http://schemas.microsoft.com/office/drawing/2014/main" id="{DD3B384D-9FE2-4301-BCA7-7A39A13E032F}"/>
                </a:ext>
              </a:extLst>
            </p:cNvPr>
            <p:cNvPicPr>
              <a:picLocks noChangeAspect="1"/>
            </p:cNvPicPr>
            <p:nvPr/>
          </p:nvPicPr>
          <p:blipFill rotWithShape="1">
            <a:blip r:embed="rId3">
              <a:extLst>
                <a:ext uri="{28A0092B-C50C-407E-A947-70E740481C1C}">
                  <a14:useLocalDpi xmlns:a14="http://schemas.microsoft.com/office/drawing/2010/main" val="0"/>
                </a:ext>
              </a:extLst>
            </a:blip>
            <a:srcRect l="2811" t="1446" b="27634"/>
            <a:stretch/>
          </p:blipFill>
          <p:spPr>
            <a:xfrm>
              <a:off x="488839" y="3028460"/>
              <a:ext cx="5854012" cy="2901696"/>
            </a:xfrm>
            <a:prstGeom prst="rect">
              <a:avLst/>
            </a:prstGeom>
            <a:ln w="28575">
              <a:solidFill>
                <a:srgbClr val="00B050"/>
              </a:solid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C5378A64-F076-4256-A269-E1BD63F28593}"/>
                </a:ext>
              </a:extLst>
            </p:cNvPr>
            <p:cNvSpPr/>
            <p:nvPr/>
          </p:nvSpPr>
          <p:spPr>
            <a:xfrm>
              <a:off x="3988492" y="3065818"/>
              <a:ext cx="1856722" cy="9519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9" name="Group 8">
            <a:extLst>
              <a:ext uri="{FF2B5EF4-FFF2-40B4-BE49-F238E27FC236}">
                <a16:creationId xmlns:a16="http://schemas.microsoft.com/office/drawing/2014/main" id="{ED107C03-ACF1-49D6-88CE-68C74741B47E}"/>
              </a:ext>
            </a:extLst>
          </p:cNvPr>
          <p:cNvGrpSpPr/>
          <p:nvPr/>
        </p:nvGrpSpPr>
        <p:grpSpPr>
          <a:xfrm>
            <a:off x="7074486" y="2297988"/>
            <a:ext cx="4628675" cy="2990049"/>
            <a:chOff x="7074486" y="2297988"/>
            <a:chExt cx="4628675" cy="2990049"/>
          </a:xfrm>
        </p:grpSpPr>
        <p:pic>
          <p:nvPicPr>
            <p:cNvPr id="15" name="Picture 14" descr="Graphical user interface, text&#10;&#10;Description automatically generated">
              <a:extLst>
                <a:ext uri="{FF2B5EF4-FFF2-40B4-BE49-F238E27FC236}">
                  <a16:creationId xmlns:a16="http://schemas.microsoft.com/office/drawing/2014/main" id="{A5DD616A-4710-4203-A9D9-3EABB421E8B2}"/>
                </a:ext>
              </a:extLst>
            </p:cNvPr>
            <p:cNvPicPr>
              <a:picLocks noChangeAspect="1"/>
            </p:cNvPicPr>
            <p:nvPr/>
          </p:nvPicPr>
          <p:blipFill rotWithShape="1">
            <a:blip r:embed="rId4">
              <a:extLst>
                <a:ext uri="{28A0092B-C50C-407E-A947-70E740481C1C}">
                  <a14:useLocalDpi xmlns:a14="http://schemas.microsoft.com/office/drawing/2010/main" val="0"/>
                </a:ext>
              </a:extLst>
            </a:blip>
            <a:srcRect l="616" t="10397" b="1351"/>
            <a:stretch/>
          </p:blipFill>
          <p:spPr>
            <a:xfrm>
              <a:off x="7074486" y="2297988"/>
              <a:ext cx="4628675" cy="2990049"/>
            </a:xfrm>
            <a:prstGeom prst="rect">
              <a:avLst/>
            </a:prstGeom>
            <a:ln w="28575">
              <a:solidFill>
                <a:srgbClr val="27AAE1"/>
              </a:solid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93ED5B32-1607-4783-A69B-A5483362D1BD}"/>
                </a:ext>
              </a:extLst>
            </p:cNvPr>
            <p:cNvSpPr/>
            <p:nvPr/>
          </p:nvSpPr>
          <p:spPr>
            <a:xfrm>
              <a:off x="10116272" y="3429000"/>
              <a:ext cx="1134319" cy="6711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6" name="Group 5">
            <a:extLst>
              <a:ext uri="{FF2B5EF4-FFF2-40B4-BE49-F238E27FC236}">
                <a16:creationId xmlns:a16="http://schemas.microsoft.com/office/drawing/2014/main" id="{D62789F4-2C57-45F3-AE7E-F61B416BB45B}"/>
              </a:ext>
            </a:extLst>
          </p:cNvPr>
          <p:cNvGrpSpPr/>
          <p:nvPr/>
        </p:nvGrpSpPr>
        <p:grpSpPr>
          <a:xfrm>
            <a:off x="488839" y="1640902"/>
            <a:ext cx="5958259" cy="1094073"/>
            <a:chOff x="488839" y="1640902"/>
            <a:chExt cx="5958259" cy="1094073"/>
          </a:xfrm>
        </p:grpSpPr>
        <p:pic>
          <p:nvPicPr>
            <p:cNvPr id="11" name="Picture 10" descr="Graphical user interface, text, application, email&#10;&#10;Description automatically generated">
              <a:extLst>
                <a:ext uri="{FF2B5EF4-FFF2-40B4-BE49-F238E27FC236}">
                  <a16:creationId xmlns:a16="http://schemas.microsoft.com/office/drawing/2014/main" id="{D1452518-82FC-401A-85EF-F246DB88B3C8}"/>
                </a:ext>
              </a:extLst>
            </p:cNvPr>
            <p:cNvPicPr>
              <a:picLocks noChangeAspect="1"/>
            </p:cNvPicPr>
            <p:nvPr/>
          </p:nvPicPr>
          <p:blipFill rotWithShape="1">
            <a:blip r:embed="rId5">
              <a:extLst>
                <a:ext uri="{28A0092B-C50C-407E-A947-70E740481C1C}">
                  <a14:useLocalDpi xmlns:a14="http://schemas.microsoft.com/office/drawing/2010/main" val="0"/>
                </a:ext>
              </a:extLst>
            </a:blip>
            <a:srcRect l="2159" t="4390" b="72631"/>
            <a:stretch/>
          </p:blipFill>
          <p:spPr>
            <a:xfrm>
              <a:off x="488839" y="1640902"/>
              <a:ext cx="5856209" cy="1067574"/>
            </a:xfrm>
            <a:prstGeom prst="rect">
              <a:avLst/>
            </a:prstGeom>
            <a:ln w="28575">
              <a:solidFill>
                <a:srgbClr val="00B050"/>
              </a:solidFill>
            </a:ln>
            <a:effectLst>
              <a:outerShdw blurRad="292100" dist="139700" dir="2700000" algn="tl" rotWithShape="0">
                <a:srgbClr val="333333">
                  <a:alpha val="65000"/>
                </a:srgbClr>
              </a:outerShdw>
            </a:effectLst>
          </p:spPr>
        </p:pic>
        <p:sp>
          <p:nvSpPr>
            <p:cNvPr id="4" name="Oval 3">
              <a:extLst>
                <a:ext uri="{FF2B5EF4-FFF2-40B4-BE49-F238E27FC236}">
                  <a16:creationId xmlns:a16="http://schemas.microsoft.com/office/drawing/2014/main" id="{229B3D9A-239D-472E-B980-9FAAF80E82DC}"/>
                </a:ext>
              </a:extLst>
            </p:cNvPr>
            <p:cNvSpPr/>
            <p:nvPr/>
          </p:nvSpPr>
          <p:spPr>
            <a:xfrm>
              <a:off x="5717893" y="2216963"/>
              <a:ext cx="729205" cy="5180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775806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75858C-288A-40B8-829B-BE9AC14E1C74}"/>
              </a:ext>
            </a:extLst>
          </p:cNvPr>
          <p:cNvSpPr>
            <a:spLocks noGrp="1"/>
          </p:cNvSpPr>
          <p:nvPr>
            <p:ph type="sldNum" sz="quarter" idx="17"/>
          </p:nvPr>
        </p:nvSpPr>
        <p:spPr/>
        <p:txBody>
          <a:bodyPr/>
          <a:lstStyle/>
          <a:p>
            <a:fld id="{58AE716E-68DD-2249-A7FA-8AEF0B14DF81}" type="slidenum">
              <a:rPr lang="en-US" smtClean="0"/>
              <a:pPr/>
              <a:t>26</a:t>
            </a:fld>
            <a:endParaRPr lang="en-US" dirty="0"/>
          </a:p>
        </p:txBody>
      </p:sp>
      <p:sp>
        <p:nvSpPr>
          <p:cNvPr id="5" name="Title 4">
            <a:extLst>
              <a:ext uri="{FF2B5EF4-FFF2-40B4-BE49-F238E27FC236}">
                <a16:creationId xmlns:a16="http://schemas.microsoft.com/office/drawing/2014/main" id="{F1BD2E19-56E2-46BC-94BA-E66CD8DD24A0}"/>
              </a:ext>
            </a:extLst>
          </p:cNvPr>
          <p:cNvSpPr>
            <a:spLocks noGrp="1"/>
          </p:cNvSpPr>
          <p:nvPr>
            <p:ph type="title"/>
          </p:nvPr>
        </p:nvSpPr>
        <p:spPr>
          <a:xfrm>
            <a:off x="411235" y="544173"/>
            <a:ext cx="11369529" cy="518012"/>
          </a:xfrm>
        </p:spPr>
        <p:txBody>
          <a:bodyPr>
            <a:noAutofit/>
          </a:bodyPr>
          <a:lstStyle/>
          <a:p>
            <a:r>
              <a:rPr lang="en-US" sz="3600" dirty="0"/>
              <a:t>How TAs and Students can Communicate</a:t>
            </a:r>
            <a:br>
              <a:rPr lang="en-US" sz="3600" dirty="0"/>
            </a:br>
            <a:r>
              <a:rPr lang="en-US" sz="3600" dirty="0"/>
              <a:t>via Chat Message</a:t>
            </a:r>
          </a:p>
        </p:txBody>
      </p:sp>
      <p:pic>
        <p:nvPicPr>
          <p:cNvPr id="15" name="Picture 14" descr="Graphical user interface, text&#10;&#10;Description automatically generated">
            <a:extLst>
              <a:ext uri="{FF2B5EF4-FFF2-40B4-BE49-F238E27FC236}">
                <a16:creationId xmlns:a16="http://schemas.microsoft.com/office/drawing/2014/main" id="{444DE517-D948-4B78-9820-D73A51CA9F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15"/>
          <a:stretch/>
        </p:blipFill>
        <p:spPr>
          <a:xfrm>
            <a:off x="7079862" y="1917567"/>
            <a:ext cx="4511040" cy="3022865"/>
          </a:xfrm>
          <a:prstGeom prst="rect">
            <a:avLst/>
          </a:prstGeom>
          <a:ln w="28575">
            <a:solidFill>
              <a:srgbClr val="27AAE1"/>
            </a:solidFill>
          </a:ln>
        </p:spPr>
      </p:pic>
      <p:sp>
        <p:nvSpPr>
          <p:cNvPr id="6" name="TextBox 5">
            <a:extLst>
              <a:ext uri="{FF2B5EF4-FFF2-40B4-BE49-F238E27FC236}">
                <a16:creationId xmlns:a16="http://schemas.microsoft.com/office/drawing/2014/main" id="{D66811C9-351E-4789-BD1D-A0FB3B17CC0B}"/>
              </a:ext>
            </a:extLst>
          </p:cNvPr>
          <p:cNvSpPr txBox="1"/>
          <p:nvPr/>
        </p:nvSpPr>
        <p:spPr>
          <a:xfrm>
            <a:off x="2060294" y="1388962"/>
            <a:ext cx="1145442" cy="369332"/>
          </a:xfrm>
          <a:prstGeom prst="rect">
            <a:avLst/>
          </a:prstGeom>
          <a:noFill/>
        </p:spPr>
        <p:txBody>
          <a:bodyPr wrap="none" rtlCol="0">
            <a:spAutoFit/>
          </a:bodyPr>
          <a:lstStyle/>
          <a:p>
            <a:r>
              <a:rPr lang="en-US" b="1" dirty="0">
                <a:solidFill>
                  <a:srgbClr val="00B050"/>
                </a:solidFill>
              </a:rPr>
              <a:t>TA Screen</a:t>
            </a:r>
          </a:p>
        </p:txBody>
      </p:sp>
      <p:sp>
        <p:nvSpPr>
          <p:cNvPr id="12" name="TextBox 11">
            <a:extLst>
              <a:ext uri="{FF2B5EF4-FFF2-40B4-BE49-F238E27FC236}">
                <a16:creationId xmlns:a16="http://schemas.microsoft.com/office/drawing/2014/main" id="{4FA3FF66-B420-472E-B071-A5F2DBEBD222}"/>
              </a:ext>
            </a:extLst>
          </p:cNvPr>
          <p:cNvSpPr txBox="1"/>
          <p:nvPr/>
        </p:nvSpPr>
        <p:spPr>
          <a:xfrm>
            <a:off x="8316301" y="1383659"/>
            <a:ext cx="1689886" cy="369332"/>
          </a:xfrm>
          <a:prstGeom prst="rect">
            <a:avLst/>
          </a:prstGeom>
          <a:noFill/>
        </p:spPr>
        <p:txBody>
          <a:bodyPr wrap="none" rtlCol="0">
            <a:spAutoFit/>
          </a:bodyPr>
          <a:lstStyle/>
          <a:p>
            <a:r>
              <a:rPr lang="en-US" b="1" dirty="0">
                <a:solidFill>
                  <a:srgbClr val="27AAE1"/>
                </a:solidFill>
              </a:rPr>
              <a:t>Student Screen</a:t>
            </a:r>
          </a:p>
        </p:txBody>
      </p:sp>
      <p:grpSp>
        <p:nvGrpSpPr>
          <p:cNvPr id="21" name="Group 20">
            <a:extLst>
              <a:ext uri="{FF2B5EF4-FFF2-40B4-BE49-F238E27FC236}">
                <a16:creationId xmlns:a16="http://schemas.microsoft.com/office/drawing/2014/main" id="{44E6F421-80EC-4C6B-AC82-8FE48A4E7EC7}"/>
              </a:ext>
            </a:extLst>
          </p:cNvPr>
          <p:cNvGrpSpPr/>
          <p:nvPr/>
        </p:nvGrpSpPr>
        <p:grpSpPr>
          <a:xfrm>
            <a:off x="529740" y="1917567"/>
            <a:ext cx="5344495" cy="3907871"/>
            <a:chOff x="194075" y="1949631"/>
            <a:chExt cx="5344495" cy="3907871"/>
          </a:xfrm>
        </p:grpSpPr>
        <p:grpSp>
          <p:nvGrpSpPr>
            <p:cNvPr id="8" name="Group 7">
              <a:extLst>
                <a:ext uri="{FF2B5EF4-FFF2-40B4-BE49-F238E27FC236}">
                  <a16:creationId xmlns:a16="http://schemas.microsoft.com/office/drawing/2014/main" id="{A0953778-F3BE-4954-86A2-8EAC5D57DEAF}"/>
                </a:ext>
              </a:extLst>
            </p:cNvPr>
            <p:cNvGrpSpPr/>
            <p:nvPr/>
          </p:nvGrpSpPr>
          <p:grpSpPr>
            <a:xfrm>
              <a:off x="194075" y="1949631"/>
              <a:ext cx="3414531" cy="2007366"/>
              <a:chOff x="194075" y="1949631"/>
              <a:chExt cx="3414531" cy="2007366"/>
            </a:xfrm>
          </p:grpSpPr>
          <p:pic>
            <p:nvPicPr>
              <p:cNvPr id="14" name="Picture 13" descr="Graphical user interface, text, application&#10;&#10;Description automatically generated">
                <a:extLst>
                  <a:ext uri="{FF2B5EF4-FFF2-40B4-BE49-F238E27FC236}">
                    <a16:creationId xmlns:a16="http://schemas.microsoft.com/office/drawing/2014/main" id="{C8E14910-A069-4B61-9CBE-716DA65535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800" t="17151" r="17442" b="52552"/>
              <a:stretch/>
            </p:blipFill>
            <p:spPr>
              <a:xfrm>
                <a:off x="194075" y="1949631"/>
                <a:ext cx="3414531" cy="1307940"/>
              </a:xfrm>
              <a:prstGeom prst="rect">
                <a:avLst/>
              </a:prstGeom>
              <a:ln w="28575">
                <a:solidFill>
                  <a:srgbClr val="00B050"/>
                </a:solidFill>
              </a:ln>
              <a:effectLst>
                <a:outerShdw blurRad="292100" dist="139700" dir="2700000" algn="tl" rotWithShape="0">
                  <a:srgbClr val="333333">
                    <a:alpha val="65000"/>
                  </a:srgbClr>
                </a:outerShdw>
              </a:effectLst>
            </p:spPr>
          </p:pic>
          <p:sp>
            <p:nvSpPr>
              <p:cNvPr id="7" name="Arrow: Up 6">
                <a:extLst>
                  <a:ext uri="{FF2B5EF4-FFF2-40B4-BE49-F238E27FC236}">
                    <a16:creationId xmlns:a16="http://schemas.microsoft.com/office/drawing/2014/main" id="{D2480377-5175-4A16-B00D-AB6BB7710BD3}"/>
                  </a:ext>
                </a:extLst>
              </p:cNvPr>
              <p:cNvSpPr/>
              <p:nvPr/>
            </p:nvSpPr>
            <p:spPr>
              <a:xfrm>
                <a:off x="265433" y="3204643"/>
                <a:ext cx="521517" cy="752354"/>
              </a:xfrm>
              <a:prstGeom prst="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7" name="Group 16">
              <a:extLst>
                <a:ext uri="{FF2B5EF4-FFF2-40B4-BE49-F238E27FC236}">
                  <a16:creationId xmlns:a16="http://schemas.microsoft.com/office/drawing/2014/main" id="{DAD8899C-FBD9-4212-A23E-61C11AEE8A56}"/>
                </a:ext>
              </a:extLst>
            </p:cNvPr>
            <p:cNvGrpSpPr/>
            <p:nvPr/>
          </p:nvGrpSpPr>
          <p:grpSpPr>
            <a:xfrm>
              <a:off x="1069352" y="2872757"/>
              <a:ext cx="4469218" cy="2984745"/>
              <a:chOff x="1601787" y="2884331"/>
              <a:chExt cx="4469218" cy="2984745"/>
            </a:xfrm>
          </p:grpSpPr>
          <p:pic>
            <p:nvPicPr>
              <p:cNvPr id="16" name="Picture 15" descr="Graphical user interface, application&#10;&#10;Description automatically generated">
                <a:extLst>
                  <a:ext uri="{FF2B5EF4-FFF2-40B4-BE49-F238E27FC236}">
                    <a16:creationId xmlns:a16="http://schemas.microsoft.com/office/drawing/2014/main" id="{0DCC4C03-ADBE-4346-A792-FA34E7529EEA}"/>
                  </a:ext>
                </a:extLst>
              </p:cNvPr>
              <p:cNvPicPr>
                <a:picLocks noChangeAspect="1"/>
              </p:cNvPicPr>
              <p:nvPr/>
            </p:nvPicPr>
            <p:blipFill rotWithShape="1">
              <a:blip r:embed="rId5">
                <a:extLst>
                  <a:ext uri="{28A0092B-C50C-407E-A947-70E740481C1C}">
                    <a14:useLocalDpi xmlns:a14="http://schemas.microsoft.com/office/drawing/2010/main" val="0"/>
                  </a:ext>
                </a:extLst>
              </a:blip>
              <a:srcRect t="3992" b="6013"/>
              <a:stretch/>
            </p:blipFill>
            <p:spPr>
              <a:xfrm>
                <a:off x="1901341" y="2884331"/>
                <a:ext cx="4169664" cy="2984745"/>
              </a:xfrm>
              <a:prstGeom prst="rect">
                <a:avLst/>
              </a:prstGeom>
              <a:ln w="28575">
                <a:solidFill>
                  <a:srgbClr val="00B050"/>
                </a:solid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E157552-E4C3-4403-9EE5-8D45F17A05BC}"/>
                  </a:ext>
                </a:extLst>
              </p:cNvPr>
              <p:cNvSpPr/>
              <p:nvPr/>
            </p:nvSpPr>
            <p:spPr>
              <a:xfrm>
                <a:off x="2793980" y="5092253"/>
                <a:ext cx="2384385" cy="3356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Arrow: Right 10">
                <a:extLst>
                  <a:ext uri="{FF2B5EF4-FFF2-40B4-BE49-F238E27FC236}">
                    <a16:creationId xmlns:a16="http://schemas.microsoft.com/office/drawing/2014/main" id="{114A485D-1B5D-4C21-900B-DF9D9600F059}"/>
                  </a:ext>
                </a:extLst>
              </p:cNvPr>
              <p:cNvSpPr/>
              <p:nvPr/>
            </p:nvSpPr>
            <p:spPr>
              <a:xfrm>
                <a:off x="1601787" y="4993564"/>
                <a:ext cx="1192193" cy="533043"/>
              </a:xfrm>
              <a:prstGeom prst="right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Type a message</a:t>
                </a:r>
              </a:p>
            </p:txBody>
          </p:sp>
        </p:grpSp>
      </p:grpSp>
      <p:pic>
        <p:nvPicPr>
          <p:cNvPr id="19" name="Picture 18" descr="Graphical user interface&#10;&#10;Description automatically generated">
            <a:extLst>
              <a:ext uri="{FF2B5EF4-FFF2-40B4-BE49-F238E27FC236}">
                <a16:creationId xmlns:a16="http://schemas.microsoft.com/office/drawing/2014/main" id="{9559DA3F-BD88-4FF6-988E-957C6920145F}"/>
              </a:ext>
            </a:extLst>
          </p:cNvPr>
          <p:cNvPicPr>
            <a:picLocks noChangeAspect="1"/>
          </p:cNvPicPr>
          <p:nvPr/>
        </p:nvPicPr>
        <p:blipFill rotWithShape="1">
          <a:blip r:embed="rId6">
            <a:extLst>
              <a:ext uri="{28A0092B-C50C-407E-A947-70E740481C1C}">
                <a14:useLocalDpi xmlns:a14="http://schemas.microsoft.com/office/drawing/2010/main" val="0"/>
              </a:ext>
            </a:extLst>
          </a:blip>
          <a:srcRect l="88697" t="87418"/>
          <a:stretch/>
        </p:blipFill>
        <p:spPr>
          <a:xfrm>
            <a:off x="10006187" y="5139732"/>
            <a:ext cx="1036203" cy="855276"/>
          </a:xfrm>
          <a:prstGeom prst="rect">
            <a:avLst/>
          </a:prstGeom>
          <a:ln w="28575">
            <a:solidFill>
              <a:srgbClr val="27AAE1"/>
            </a:solidFill>
          </a:ln>
          <a:effectLst>
            <a:outerShdw blurRad="292100" dist="139700" dir="2700000" algn="tl" rotWithShape="0">
              <a:srgbClr val="333333">
                <a:alpha val="65000"/>
              </a:srgbClr>
            </a:outerShdw>
          </a:effectLst>
        </p:spPr>
      </p:pic>
      <p:sp>
        <p:nvSpPr>
          <p:cNvPr id="20" name="Arrow: Right 19">
            <a:extLst>
              <a:ext uri="{FF2B5EF4-FFF2-40B4-BE49-F238E27FC236}">
                <a16:creationId xmlns:a16="http://schemas.microsoft.com/office/drawing/2014/main" id="{91DB271E-C69D-449A-916F-EAAAEE6ECDEF}"/>
              </a:ext>
            </a:extLst>
          </p:cNvPr>
          <p:cNvSpPr/>
          <p:nvPr/>
        </p:nvSpPr>
        <p:spPr>
          <a:xfrm>
            <a:off x="8368496" y="5416345"/>
            <a:ext cx="1561959" cy="683513"/>
          </a:xfrm>
          <a:prstGeom prst="rightArrow">
            <a:avLst/>
          </a:prstGeom>
          <a:solidFill>
            <a:srgbClr val="FF0000"/>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Chat message notification</a:t>
            </a:r>
          </a:p>
        </p:txBody>
      </p:sp>
    </p:spTree>
    <p:extLst>
      <p:ext uri="{BB962C8B-B14F-4D97-AF65-F5344CB8AC3E}">
        <p14:creationId xmlns:p14="http://schemas.microsoft.com/office/powerpoint/2010/main" val="4048945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10;&#10;Description automatically generated">
            <a:extLst>
              <a:ext uri="{FF2B5EF4-FFF2-40B4-BE49-F238E27FC236}">
                <a16:creationId xmlns:a16="http://schemas.microsoft.com/office/drawing/2014/main" id="{52A40787-45D2-448D-A3C2-D88832D6A23F}"/>
              </a:ext>
            </a:extLst>
          </p:cNvPr>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l="5719" t="10435"/>
          <a:stretch/>
        </p:blipFill>
        <p:spPr>
          <a:xfrm>
            <a:off x="411235" y="1858501"/>
            <a:ext cx="4681602" cy="3252781"/>
          </a:xfrm>
          <a:prstGeom prst="rect">
            <a:avLst/>
          </a:prstGeom>
          <a:ln w="28575">
            <a:solidFill>
              <a:srgbClr val="27AAE1"/>
            </a:solid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BD92BA8-C63D-4D4E-BEDA-9703039A5C1F}"/>
              </a:ext>
            </a:extLst>
          </p:cNvPr>
          <p:cNvSpPr>
            <a:spLocks noGrp="1"/>
          </p:cNvSpPr>
          <p:nvPr>
            <p:ph type="sldNum" sz="quarter" idx="17"/>
          </p:nvPr>
        </p:nvSpPr>
        <p:spPr/>
        <p:txBody>
          <a:bodyPr/>
          <a:lstStyle/>
          <a:p>
            <a:fld id="{58AE716E-68DD-2249-A7FA-8AEF0B14DF81}" type="slidenum">
              <a:rPr lang="en-US" smtClean="0"/>
              <a:pPr/>
              <a:t>27</a:t>
            </a:fld>
            <a:endParaRPr lang="en-US" dirty="0"/>
          </a:p>
        </p:txBody>
      </p:sp>
      <p:sp>
        <p:nvSpPr>
          <p:cNvPr id="5" name="Title 4">
            <a:extLst>
              <a:ext uri="{FF2B5EF4-FFF2-40B4-BE49-F238E27FC236}">
                <a16:creationId xmlns:a16="http://schemas.microsoft.com/office/drawing/2014/main" id="{F9EC48A5-4E2D-4EF8-B619-7B82780A2A1D}"/>
              </a:ext>
            </a:extLst>
          </p:cNvPr>
          <p:cNvSpPr>
            <a:spLocks noGrp="1"/>
          </p:cNvSpPr>
          <p:nvPr>
            <p:ph type="title"/>
          </p:nvPr>
        </p:nvSpPr>
        <p:spPr>
          <a:xfrm>
            <a:off x="411234" y="544478"/>
            <a:ext cx="11369529" cy="518012"/>
          </a:xfrm>
        </p:spPr>
        <p:txBody>
          <a:bodyPr>
            <a:noAutofit/>
          </a:bodyPr>
          <a:lstStyle/>
          <a:p>
            <a:r>
              <a:rPr lang="en-US" sz="3600" dirty="0"/>
              <a:t>How TAs and Students can Use the </a:t>
            </a:r>
            <a:br>
              <a:rPr lang="en-US" sz="3600" dirty="0"/>
            </a:br>
            <a:r>
              <a:rPr lang="en-US" sz="3600" dirty="0"/>
              <a:t>Raise Hand Feature</a:t>
            </a:r>
          </a:p>
        </p:txBody>
      </p:sp>
      <p:sp>
        <p:nvSpPr>
          <p:cNvPr id="2" name="TextBox 1">
            <a:extLst>
              <a:ext uri="{FF2B5EF4-FFF2-40B4-BE49-F238E27FC236}">
                <a16:creationId xmlns:a16="http://schemas.microsoft.com/office/drawing/2014/main" id="{515B22EA-1ED6-4705-B547-A3EDCA151C16}"/>
              </a:ext>
            </a:extLst>
          </p:cNvPr>
          <p:cNvSpPr txBox="1"/>
          <p:nvPr/>
        </p:nvSpPr>
        <p:spPr>
          <a:xfrm>
            <a:off x="2002420" y="1377387"/>
            <a:ext cx="1689886" cy="369332"/>
          </a:xfrm>
          <a:prstGeom prst="rect">
            <a:avLst/>
          </a:prstGeom>
          <a:noFill/>
        </p:spPr>
        <p:txBody>
          <a:bodyPr wrap="none" rtlCol="0">
            <a:spAutoFit/>
          </a:bodyPr>
          <a:lstStyle/>
          <a:p>
            <a:r>
              <a:rPr lang="en-US" b="1" dirty="0">
                <a:solidFill>
                  <a:srgbClr val="27AAE1"/>
                </a:solidFill>
              </a:rPr>
              <a:t>Student Screen</a:t>
            </a:r>
          </a:p>
        </p:txBody>
      </p:sp>
      <p:sp>
        <p:nvSpPr>
          <p:cNvPr id="9" name="TextBox 8">
            <a:extLst>
              <a:ext uri="{FF2B5EF4-FFF2-40B4-BE49-F238E27FC236}">
                <a16:creationId xmlns:a16="http://schemas.microsoft.com/office/drawing/2014/main" id="{13F41F0B-2EDA-432D-B04A-56BCFC0E2574}"/>
              </a:ext>
            </a:extLst>
          </p:cNvPr>
          <p:cNvSpPr txBox="1"/>
          <p:nvPr/>
        </p:nvSpPr>
        <p:spPr>
          <a:xfrm>
            <a:off x="8499696" y="1377387"/>
            <a:ext cx="1145442" cy="369332"/>
          </a:xfrm>
          <a:prstGeom prst="rect">
            <a:avLst/>
          </a:prstGeom>
          <a:noFill/>
        </p:spPr>
        <p:txBody>
          <a:bodyPr wrap="none" rtlCol="0">
            <a:spAutoFit/>
          </a:bodyPr>
          <a:lstStyle/>
          <a:p>
            <a:r>
              <a:rPr lang="en-US" b="1" dirty="0">
                <a:solidFill>
                  <a:srgbClr val="00B050"/>
                </a:solidFill>
              </a:rPr>
              <a:t>TA Screen</a:t>
            </a:r>
          </a:p>
        </p:txBody>
      </p:sp>
      <p:sp>
        <p:nvSpPr>
          <p:cNvPr id="8" name="Arrow: Right 7">
            <a:extLst>
              <a:ext uri="{FF2B5EF4-FFF2-40B4-BE49-F238E27FC236}">
                <a16:creationId xmlns:a16="http://schemas.microsoft.com/office/drawing/2014/main" id="{AA2630DC-3B46-43BC-A74C-DCBF3BEA6039}"/>
              </a:ext>
            </a:extLst>
          </p:cNvPr>
          <p:cNvSpPr/>
          <p:nvPr/>
        </p:nvSpPr>
        <p:spPr>
          <a:xfrm>
            <a:off x="3275635" y="3919853"/>
            <a:ext cx="1423686" cy="625033"/>
          </a:xfrm>
          <a:prstGeom prst="rightArrow">
            <a:avLst/>
          </a:prstGeom>
          <a:solidFill>
            <a:srgbClr val="FF0000"/>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Student raises hand</a:t>
            </a:r>
          </a:p>
        </p:txBody>
      </p:sp>
      <p:grpSp>
        <p:nvGrpSpPr>
          <p:cNvPr id="12" name="Group 11">
            <a:extLst>
              <a:ext uri="{FF2B5EF4-FFF2-40B4-BE49-F238E27FC236}">
                <a16:creationId xmlns:a16="http://schemas.microsoft.com/office/drawing/2014/main" id="{77AAC0DB-8484-4A53-8F48-27C264F93F72}"/>
              </a:ext>
            </a:extLst>
          </p:cNvPr>
          <p:cNvGrpSpPr/>
          <p:nvPr/>
        </p:nvGrpSpPr>
        <p:grpSpPr>
          <a:xfrm>
            <a:off x="6095999" y="1837309"/>
            <a:ext cx="5646237" cy="4165087"/>
            <a:chOff x="5796195" y="1837309"/>
            <a:chExt cx="5646237" cy="4165087"/>
          </a:xfrm>
        </p:grpSpPr>
        <p:grpSp>
          <p:nvGrpSpPr>
            <p:cNvPr id="6" name="Group 5">
              <a:extLst>
                <a:ext uri="{FF2B5EF4-FFF2-40B4-BE49-F238E27FC236}">
                  <a16:creationId xmlns:a16="http://schemas.microsoft.com/office/drawing/2014/main" id="{8D703207-726E-42D3-BEC8-51F17471D310}"/>
                </a:ext>
              </a:extLst>
            </p:cNvPr>
            <p:cNvGrpSpPr/>
            <p:nvPr/>
          </p:nvGrpSpPr>
          <p:grpSpPr>
            <a:xfrm>
              <a:off x="5911997" y="1837309"/>
              <a:ext cx="5530435" cy="4165087"/>
              <a:chOff x="6250329" y="1858501"/>
              <a:chExt cx="5530435" cy="4165087"/>
            </a:xfrm>
          </p:grpSpPr>
          <p:pic>
            <p:nvPicPr>
              <p:cNvPr id="11" name="Picture 10" descr="Graphical user interface, text, application, chat or text message&#10;&#10;Description automatically generated">
                <a:extLst>
                  <a:ext uri="{FF2B5EF4-FFF2-40B4-BE49-F238E27FC236}">
                    <a16:creationId xmlns:a16="http://schemas.microsoft.com/office/drawing/2014/main" id="{FE80F16A-B4F6-4038-9FF2-04722171F2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37" t="2381" r="3893" b="1960"/>
              <a:stretch/>
            </p:blipFill>
            <p:spPr>
              <a:xfrm>
                <a:off x="7011436" y="2599281"/>
                <a:ext cx="4769328" cy="3424307"/>
              </a:xfrm>
              <a:prstGeom prst="rect">
                <a:avLst/>
              </a:prstGeom>
              <a:ln w="28575">
                <a:solidFill>
                  <a:srgbClr val="00B050"/>
                </a:solidFill>
              </a:ln>
              <a:effectLst>
                <a:outerShdw blurRad="292100" dist="139700" dir="2700000" algn="tl" rotWithShape="0">
                  <a:srgbClr val="333333">
                    <a:alpha val="65000"/>
                  </a:srgbClr>
                </a:outerShdw>
              </a:effectLst>
            </p:spPr>
          </p:pic>
          <p:pic>
            <p:nvPicPr>
              <p:cNvPr id="13" name="Picture 12" descr="Graphical user interface, text, application&#10;&#10;Description automatically generated">
                <a:extLst>
                  <a:ext uri="{FF2B5EF4-FFF2-40B4-BE49-F238E27FC236}">
                    <a16:creationId xmlns:a16="http://schemas.microsoft.com/office/drawing/2014/main" id="{3A0D51D6-46DA-4F8D-A2E4-D0B3C46DAD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67" t="6202" r="13853" b="54582"/>
              <a:stretch/>
            </p:blipFill>
            <p:spPr>
              <a:xfrm>
                <a:off x="6250329" y="1858501"/>
                <a:ext cx="4040124" cy="1481560"/>
              </a:xfrm>
              <a:prstGeom prst="rect">
                <a:avLst/>
              </a:prstGeom>
              <a:ln w="28575">
                <a:solidFill>
                  <a:srgbClr val="00B050"/>
                </a:solidFill>
              </a:ln>
              <a:effectLst>
                <a:outerShdw blurRad="292100" dist="139700" dir="2700000" algn="tl" rotWithShape="0">
                  <a:srgbClr val="333333">
                    <a:alpha val="65000"/>
                  </a:srgbClr>
                </a:outerShdw>
              </a:effectLst>
            </p:spPr>
          </p:pic>
        </p:grpSp>
        <p:sp>
          <p:nvSpPr>
            <p:cNvPr id="10" name="Arrow: Up 9">
              <a:extLst>
                <a:ext uri="{FF2B5EF4-FFF2-40B4-BE49-F238E27FC236}">
                  <a16:creationId xmlns:a16="http://schemas.microsoft.com/office/drawing/2014/main" id="{317FBC80-A020-41B3-A7A4-74CA8494DA95}"/>
                </a:ext>
              </a:extLst>
            </p:cNvPr>
            <p:cNvSpPr/>
            <p:nvPr/>
          </p:nvSpPr>
          <p:spPr>
            <a:xfrm>
              <a:off x="5796195" y="3217495"/>
              <a:ext cx="483393" cy="870064"/>
            </a:xfrm>
            <a:prstGeom prst="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Arrow: Right 13">
              <a:extLst>
                <a:ext uri="{FF2B5EF4-FFF2-40B4-BE49-F238E27FC236}">
                  <a16:creationId xmlns:a16="http://schemas.microsoft.com/office/drawing/2014/main" id="{6B86CECE-317B-4CF0-934C-0C770E952259}"/>
                </a:ext>
              </a:extLst>
            </p:cNvPr>
            <p:cNvSpPr/>
            <p:nvPr/>
          </p:nvSpPr>
          <p:spPr>
            <a:xfrm>
              <a:off x="5911997" y="5364119"/>
              <a:ext cx="1423686" cy="625033"/>
            </a:xfrm>
            <a:prstGeom prst="rightArrow">
              <a:avLst/>
            </a:prstGeom>
            <a:solidFill>
              <a:srgbClr val="FF0000"/>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Chat message to student</a:t>
              </a:r>
            </a:p>
          </p:txBody>
        </p:sp>
        <p:sp>
          <p:nvSpPr>
            <p:cNvPr id="16" name="Arrow: Right 15">
              <a:extLst>
                <a:ext uri="{FF2B5EF4-FFF2-40B4-BE49-F238E27FC236}">
                  <a16:creationId xmlns:a16="http://schemas.microsoft.com/office/drawing/2014/main" id="{5176EDB4-FC2C-4396-AB3D-7157DF040400}"/>
                </a:ext>
              </a:extLst>
            </p:cNvPr>
            <p:cNvSpPr/>
            <p:nvPr/>
          </p:nvSpPr>
          <p:spPr>
            <a:xfrm>
              <a:off x="9132425" y="4544886"/>
              <a:ext cx="1388339" cy="683513"/>
            </a:xfrm>
            <a:prstGeom prst="rightArrow">
              <a:avLst/>
            </a:prstGeom>
            <a:solidFill>
              <a:srgbClr val="FF0000"/>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Lower student’s hand</a:t>
              </a:r>
            </a:p>
          </p:txBody>
        </p:sp>
      </p:grpSp>
    </p:spTree>
    <p:extLst>
      <p:ext uri="{BB962C8B-B14F-4D97-AF65-F5344CB8AC3E}">
        <p14:creationId xmlns:p14="http://schemas.microsoft.com/office/powerpoint/2010/main" val="2641348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39AEA7-D3F5-4447-AECD-7714C7A96200}"/>
              </a:ext>
            </a:extLst>
          </p:cNvPr>
          <p:cNvSpPr>
            <a:spLocks noGrp="1"/>
          </p:cNvSpPr>
          <p:nvPr>
            <p:ph type="sldNum" sz="quarter" idx="17"/>
          </p:nvPr>
        </p:nvSpPr>
        <p:spPr/>
        <p:txBody>
          <a:bodyPr/>
          <a:lstStyle/>
          <a:p>
            <a:fld id="{58AE716E-68DD-2249-A7FA-8AEF0B14DF81}" type="slidenum">
              <a:rPr lang="en-US" smtClean="0"/>
              <a:pPr/>
              <a:t>28</a:t>
            </a:fld>
            <a:endParaRPr lang="en-US" dirty="0"/>
          </a:p>
        </p:txBody>
      </p:sp>
      <p:sp>
        <p:nvSpPr>
          <p:cNvPr id="5" name="Title 4">
            <a:extLst>
              <a:ext uri="{FF2B5EF4-FFF2-40B4-BE49-F238E27FC236}">
                <a16:creationId xmlns:a16="http://schemas.microsoft.com/office/drawing/2014/main" id="{5D9ED25A-0E45-46C2-9D8C-6AAB8535FE8A}"/>
              </a:ext>
            </a:extLst>
          </p:cNvPr>
          <p:cNvSpPr>
            <a:spLocks noGrp="1"/>
          </p:cNvSpPr>
          <p:nvPr>
            <p:ph type="title"/>
          </p:nvPr>
        </p:nvSpPr>
        <p:spPr>
          <a:xfrm>
            <a:off x="304023" y="570091"/>
            <a:ext cx="11369529" cy="518012"/>
          </a:xfrm>
        </p:spPr>
        <p:txBody>
          <a:bodyPr>
            <a:noAutofit/>
          </a:bodyPr>
          <a:lstStyle/>
          <a:p>
            <a:r>
              <a:rPr lang="en-US" sz="3600" dirty="0"/>
              <a:t>How to TAs and Students can Communicate </a:t>
            </a:r>
            <a:br>
              <a:rPr lang="en-US" sz="3600" dirty="0"/>
            </a:br>
            <a:r>
              <a:rPr lang="en-US" sz="3600" dirty="0"/>
              <a:t>via Video Conference</a:t>
            </a:r>
          </a:p>
        </p:txBody>
      </p:sp>
      <p:pic>
        <p:nvPicPr>
          <p:cNvPr id="9" name="Picture 8" descr="Graphical user interface, text, application&#10;&#10;Description automatically generated">
            <a:extLst>
              <a:ext uri="{FF2B5EF4-FFF2-40B4-BE49-F238E27FC236}">
                <a16:creationId xmlns:a16="http://schemas.microsoft.com/office/drawing/2014/main" id="{0EF27547-F8BF-4E5E-9C19-10ABABB98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766" y="1872390"/>
            <a:ext cx="5035786" cy="3693886"/>
          </a:xfrm>
          <a:prstGeom prst="rect">
            <a:avLst/>
          </a:prstGeom>
          <a:ln w="28575">
            <a:solidFill>
              <a:srgbClr val="27AAE1"/>
            </a:solidFill>
          </a:ln>
        </p:spPr>
      </p:pic>
      <p:sp>
        <p:nvSpPr>
          <p:cNvPr id="2" name="TextBox 1">
            <a:extLst>
              <a:ext uri="{FF2B5EF4-FFF2-40B4-BE49-F238E27FC236}">
                <a16:creationId xmlns:a16="http://schemas.microsoft.com/office/drawing/2014/main" id="{AACE7800-4D07-4B11-93BE-445DA5BA1880}"/>
              </a:ext>
            </a:extLst>
          </p:cNvPr>
          <p:cNvSpPr txBox="1"/>
          <p:nvPr/>
        </p:nvSpPr>
        <p:spPr>
          <a:xfrm>
            <a:off x="2355481" y="1369968"/>
            <a:ext cx="1145442" cy="369332"/>
          </a:xfrm>
          <a:prstGeom prst="rect">
            <a:avLst/>
          </a:prstGeom>
          <a:noFill/>
        </p:spPr>
        <p:txBody>
          <a:bodyPr wrap="none" rtlCol="0">
            <a:spAutoFit/>
          </a:bodyPr>
          <a:lstStyle/>
          <a:p>
            <a:r>
              <a:rPr lang="en-US" b="1" dirty="0">
                <a:solidFill>
                  <a:srgbClr val="00B050"/>
                </a:solidFill>
              </a:rPr>
              <a:t>TA Screen</a:t>
            </a:r>
          </a:p>
        </p:txBody>
      </p:sp>
      <p:sp>
        <p:nvSpPr>
          <p:cNvPr id="8" name="TextBox 7">
            <a:extLst>
              <a:ext uri="{FF2B5EF4-FFF2-40B4-BE49-F238E27FC236}">
                <a16:creationId xmlns:a16="http://schemas.microsoft.com/office/drawing/2014/main" id="{DEACA5A5-B1AF-4A40-9E23-E40DE390EE92}"/>
              </a:ext>
            </a:extLst>
          </p:cNvPr>
          <p:cNvSpPr txBox="1"/>
          <p:nvPr/>
        </p:nvSpPr>
        <p:spPr>
          <a:xfrm>
            <a:off x="8310716" y="1368375"/>
            <a:ext cx="1689886" cy="369332"/>
          </a:xfrm>
          <a:prstGeom prst="rect">
            <a:avLst/>
          </a:prstGeom>
          <a:noFill/>
        </p:spPr>
        <p:txBody>
          <a:bodyPr wrap="none" rtlCol="0">
            <a:spAutoFit/>
          </a:bodyPr>
          <a:lstStyle/>
          <a:p>
            <a:r>
              <a:rPr lang="en-US" b="1" dirty="0">
                <a:solidFill>
                  <a:srgbClr val="27AAE1"/>
                </a:solidFill>
              </a:rPr>
              <a:t>Student Screen</a:t>
            </a:r>
          </a:p>
        </p:txBody>
      </p:sp>
      <p:grpSp>
        <p:nvGrpSpPr>
          <p:cNvPr id="7" name="Group 6">
            <a:extLst>
              <a:ext uri="{FF2B5EF4-FFF2-40B4-BE49-F238E27FC236}">
                <a16:creationId xmlns:a16="http://schemas.microsoft.com/office/drawing/2014/main" id="{7B30B4C9-73A9-4537-A62F-875C56A37086}"/>
              </a:ext>
            </a:extLst>
          </p:cNvPr>
          <p:cNvGrpSpPr/>
          <p:nvPr/>
        </p:nvGrpSpPr>
        <p:grpSpPr>
          <a:xfrm>
            <a:off x="464074" y="1872390"/>
            <a:ext cx="5472125" cy="3698038"/>
            <a:chOff x="464074" y="1872390"/>
            <a:chExt cx="5472125" cy="3698038"/>
          </a:xfrm>
        </p:grpSpPr>
        <p:pic>
          <p:nvPicPr>
            <p:cNvPr id="15" name="Picture 14" descr="Graphical user interface, text, application&#10;&#10;Description automatically generated">
              <a:extLst>
                <a:ext uri="{FF2B5EF4-FFF2-40B4-BE49-F238E27FC236}">
                  <a16:creationId xmlns:a16="http://schemas.microsoft.com/office/drawing/2014/main" id="{719CE745-30CE-4A94-8E21-B897B5A18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074" y="1872390"/>
              <a:ext cx="5472125" cy="3698038"/>
            </a:xfrm>
            <a:prstGeom prst="rect">
              <a:avLst/>
            </a:prstGeom>
            <a:ln w="28575">
              <a:solidFill>
                <a:srgbClr val="00B050"/>
              </a:solid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33E7E785-8C3B-4FFC-B4F6-3FB7C1FF4043}"/>
                </a:ext>
              </a:extLst>
            </p:cNvPr>
            <p:cNvSpPr/>
            <p:nvPr/>
          </p:nvSpPr>
          <p:spPr>
            <a:xfrm>
              <a:off x="2534855" y="5127584"/>
              <a:ext cx="868101" cy="3372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571901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EC55D9-85B3-49B4-A81D-59CD5C4230BB}"/>
              </a:ext>
            </a:extLst>
          </p:cNvPr>
          <p:cNvSpPr>
            <a:spLocks noGrp="1"/>
          </p:cNvSpPr>
          <p:nvPr>
            <p:ph type="sldNum" sz="quarter" idx="17"/>
          </p:nvPr>
        </p:nvSpPr>
        <p:spPr/>
        <p:txBody>
          <a:bodyPr/>
          <a:lstStyle/>
          <a:p>
            <a:fld id="{58AE716E-68DD-2249-A7FA-8AEF0B14DF81}" type="slidenum">
              <a:rPr lang="en-US" smtClean="0"/>
              <a:pPr/>
              <a:t>29</a:t>
            </a:fld>
            <a:endParaRPr lang="en-US" dirty="0"/>
          </a:p>
        </p:txBody>
      </p:sp>
      <p:sp>
        <p:nvSpPr>
          <p:cNvPr id="5" name="Title 4">
            <a:extLst>
              <a:ext uri="{FF2B5EF4-FFF2-40B4-BE49-F238E27FC236}">
                <a16:creationId xmlns:a16="http://schemas.microsoft.com/office/drawing/2014/main" id="{0CBBB1E2-4E92-419A-BDDC-A87DABEE9975}"/>
              </a:ext>
            </a:extLst>
          </p:cNvPr>
          <p:cNvSpPr>
            <a:spLocks noGrp="1"/>
          </p:cNvSpPr>
          <p:nvPr>
            <p:ph type="title"/>
          </p:nvPr>
        </p:nvSpPr>
        <p:spPr>
          <a:xfrm>
            <a:off x="426230" y="538156"/>
            <a:ext cx="11553960" cy="518012"/>
          </a:xfrm>
        </p:spPr>
        <p:txBody>
          <a:bodyPr>
            <a:noAutofit/>
          </a:bodyPr>
          <a:lstStyle/>
          <a:p>
            <a:r>
              <a:rPr lang="en-US" sz="3600" dirty="0"/>
              <a:t>How to Observe a Student’s Screen using the </a:t>
            </a:r>
            <a:br>
              <a:rPr lang="en-US" sz="3600" dirty="0"/>
            </a:br>
            <a:r>
              <a:rPr lang="en-US" sz="3600" dirty="0"/>
              <a:t>Screenshare Feature</a:t>
            </a:r>
          </a:p>
        </p:txBody>
      </p:sp>
      <p:pic>
        <p:nvPicPr>
          <p:cNvPr id="7" name="Picture 6" descr="Graphical user interface, text, application&#10;&#10;Description automatically generated">
            <a:extLst>
              <a:ext uri="{FF2B5EF4-FFF2-40B4-BE49-F238E27FC236}">
                <a16:creationId xmlns:a16="http://schemas.microsoft.com/office/drawing/2014/main" id="{637C47B4-1C01-4EA5-84C6-9410B21775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849"/>
          <a:stretch/>
        </p:blipFill>
        <p:spPr>
          <a:xfrm>
            <a:off x="6401327" y="1924355"/>
            <a:ext cx="5167674" cy="3684783"/>
          </a:xfrm>
          <a:prstGeom prst="rect">
            <a:avLst/>
          </a:prstGeom>
          <a:ln w="28575">
            <a:solidFill>
              <a:srgbClr val="00B0F0"/>
            </a:solidFill>
          </a:ln>
          <a:effectLst>
            <a:outerShdw blurRad="292100" dist="139700" dir="2700000" algn="tl" rotWithShape="0">
              <a:srgbClr val="333333">
                <a:alpha val="65000"/>
              </a:srgbClr>
            </a:outerShdw>
          </a:effectLst>
        </p:spPr>
      </p:pic>
      <p:pic>
        <p:nvPicPr>
          <p:cNvPr id="11" name="Picture 10" descr="Graphical user interface, application&#10;&#10;Description automatically generated">
            <a:extLst>
              <a:ext uri="{FF2B5EF4-FFF2-40B4-BE49-F238E27FC236}">
                <a16:creationId xmlns:a16="http://schemas.microsoft.com/office/drawing/2014/main" id="{EB42E7C2-1A37-4E3C-88DE-4A5C7B81D31A}"/>
              </a:ext>
            </a:extLst>
          </p:cNvPr>
          <p:cNvPicPr>
            <a:picLocks noChangeAspect="1"/>
          </p:cNvPicPr>
          <p:nvPr/>
        </p:nvPicPr>
        <p:blipFill rotWithShape="1">
          <a:blip r:embed="rId4">
            <a:extLst>
              <a:ext uri="{28A0092B-C50C-407E-A947-70E740481C1C}">
                <a14:useLocalDpi xmlns:a14="http://schemas.microsoft.com/office/drawing/2010/main" val="0"/>
              </a:ext>
            </a:extLst>
          </a:blip>
          <a:srcRect l="345" t="160" r="345" b="7867"/>
          <a:stretch/>
        </p:blipFill>
        <p:spPr>
          <a:xfrm>
            <a:off x="622999" y="1956907"/>
            <a:ext cx="4941117" cy="3652232"/>
          </a:xfrm>
          <a:prstGeom prst="rect">
            <a:avLst/>
          </a:prstGeom>
          <a:ln w="28575">
            <a:solidFill>
              <a:srgbClr val="00B050"/>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AB17A57-BA04-415C-8BCA-939627698061}"/>
              </a:ext>
            </a:extLst>
          </p:cNvPr>
          <p:cNvSpPr txBox="1"/>
          <p:nvPr/>
        </p:nvSpPr>
        <p:spPr>
          <a:xfrm>
            <a:off x="2248902" y="1388961"/>
            <a:ext cx="1145442" cy="369332"/>
          </a:xfrm>
          <a:prstGeom prst="rect">
            <a:avLst/>
          </a:prstGeom>
          <a:noFill/>
        </p:spPr>
        <p:txBody>
          <a:bodyPr wrap="none" rtlCol="0">
            <a:spAutoFit/>
          </a:bodyPr>
          <a:lstStyle/>
          <a:p>
            <a:r>
              <a:rPr lang="en-US" b="1" dirty="0">
                <a:solidFill>
                  <a:srgbClr val="00B050"/>
                </a:solidFill>
              </a:rPr>
              <a:t>TA Screen</a:t>
            </a:r>
          </a:p>
        </p:txBody>
      </p:sp>
      <p:sp>
        <p:nvSpPr>
          <p:cNvPr id="10" name="TextBox 9">
            <a:extLst>
              <a:ext uri="{FF2B5EF4-FFF2-40B4-BE49-F238E27FC236}">
                <a16:creationId xmlns:a16="http://schemas.microsoft.com/office/drawing/2014/main" id="{B3C8BA60-B28A-4974-9DAF-E0BB983B2439}"/>
              </a:ext>
            </a:extLst>
          </p:cNvPr>
          <p:cNvSpPr txBox="1"/>
          <p:nvPr/>
        </p:nvSpPr>
        <p:spPr>
          <a:xfrm>
            <a:off x="8231529" y="1377387"/>
            <a:ext cx="1145442" cy="369332"/>
          </a:xfrm>
          <a:prstGeom prst="rect">
            <a:avLst/>
          </a:prstGeom>
          <a:noFill/>
        </p:spPr>
        <p:txBody>
          <a:bodyPr wrap="none" rtlCol="0">
            <a:spAutoFit/>
          </a:bodyPr>
          <a:lstStyle/>
          <a:p>
            <a:r>
              <a:rPr lang="en-US" b="1" dirty="0">
                <a:solidFill>
                  <a:srgbClr val="27AAE1"/>
                </a:solidFill>
              </a:rPr>
              <a:t>TA Screen</a:t>
            </a:r>
          </a:p>
        </p:txBody>
      </p:sp>
    </p:spTree>
    <p:extLst>
      <p:ext uri="{BB962C8B-B14F-4D97-AF65-F5344CB8AC3E}">
        <p14:creationId xmlns:p14="http://schemas.microsoft.com/office/powerpoint/2010/main" val="320944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E7A2C7-E660-4D11-B552-6C52B25F6565}"/>
              </a:ext>
            </a:extLst>
          </p:cNvPr>
          <p:cNvSpPr>
            <a:spLocks noGrp="1"/>
          </p:cNvSpPr>
          <p:nvPr>
            <p:ph type="sldNum" sz="quarter" idx="17"/>
          </p:nvPr>
        </p:nvSpPr>
        <p:spPr/>
        <p:txBody>
          <a:bodyPr/>
          <a:lstStyle/>
          <a:p>
            <a:fld id="{58AE716E-68DD-2249-A7FA-8AEF0B14DF81}" type="slidenum">
              <a:rPr lang="en-US" smtClean="0"/>
              <a:pPr/>
              <a:t>3</a:t>
            </a:fld>
            <a:endParaRPr lang="en-US" dirty="0"/>
          </a:p>
        </p:txBody>
      </p:sp>
      <p:sp>
        <p:nvSpPr>
          <p:cNvPr id="5" name="Title 4">
            <a:extLst>
              <a:ext uri="{FF2B5EF4-FFF2-40B4-BE49-F238E27FC236}">
                <a16:creationId xmlns:a16="http://schemas.microsoft.com/office/drawing/2014/main" id="{529E54F1-70A5-4D2C-9AC4-22537A90C8CC}"/>
              </a:ext>
            </a:extLst>
          </p:cNvPr>
          <p:cNvSpPr>
            <a:spLocks noGrp="1"/>
          </p:cNvSpPr>
          <p:nvPr>
            <p:ph type="title"/>
          </p:nvPr>
        </p:nvSpPr>
        <p:spPr>
          <a:xfrm>
            <a:off x="548640" y="91440"/>
            <a:ext cx="8531029" cy="731520"/>
          </a:xfrm>
        </p:spPr>
        <p:txBody>
          <a:bodyPr>
            <a:normAutofit/>
          </a:bodyPr>
          <a:lstStyle/>
          <a:p>
            <a:r>
              <a:rPr lang="en-US" sz="3600" dirty="0"/>
              <a:t>Remote Testing Overview</a:t>
            </a:r>
          </a:p>
        </p:txBody>
      </p:sp>
      <p:sp>
        <p:nvSpPr>
          <p:cNvPr id="2" name="TextBox 1">
            <a:extLst>
              <a:ext uri="{FF2B5EF4-FFF2-40B4-BE49-F238E27FC236}">
                <a16:creationId xmlns:a16="http://schemas.microsoft.com/office/drawing/2014/main" id="{15E83E2A-2DBC-415E-90AE-A0EBE8123D9F}"/>
              </a:ext>
            </a:extLst>
          </p:cNvPr>
          <p:cNvSpPr txBox="1"/>
          <p:nvPr/>
        </p:nvSpPr>
        <p:spPr>
          <a:xfrm>
            <a:off x="663843" y="1724499"/>
            <a:ext cx="10618923" cy="4093428"/>
          </a:xfrm>
          <a:prstGeom prst="rect">
            <a:avLst/>
          </a:prstGeom>
          <a:noFill/>
        </p:spPr>
        <p:txBody>
          <a:bodyPr wrap="square" rtlCol="0">
            <a:spAutoFit/>
          </a:bodyPr>
          <a:lstStyle/>
          <a:p>
            <a:pPr marL="342900" indent="-342900">
              <a:buFont typeface="Arial" panose="020B0604020202020204" pitchFamily="34" charset="0"/>
              <a:buChar char="•"/>
            </a:pPr>
            <a:r>
              <a:rPr lang="en-US" sz="2600" dirty="0"/>
              <a:t>You use the same online testing system that is used to administer tests in the classroom. No additional software is needed.</a:t>
            </a:r>
          </a:p>
          <a:p>
            <a:pPr marL="342900" indent="-342900">
              <a:buFont typeface="Arial" panose="020B0604020202020204" pitchFamily="34" charset="0"/>
              <a:buChar char="•"/>
            </a:pPr>
            <a:r>
              <a:rPr lang="en-US" sz="2600" dirty="0"/>
              <a:t>You use the same test administration site to schedule and administer a test session in a classroom or remotely.</a:t>
            </a:r>
          </a:p>
          <a:p>
            <a:pPr marL="342900" indent="-342900">
              <a:buFont typeface="Arial" panose="020B0604020202020204" pitchFamily="34" charset="0"/>
              <a:buChar char="•"/>
            </a:pPr>
            <a:r>
              <a:rPr lang="en-US" sz="2600" dirty="0"/>
              <a:t>Remote students use the Secure Browser to access the test, and to access remote summative administration student-to-TA communication features. </a:t>
            </a:r>
          </a:p>
          <a:p>
            <a:pPr marL="342900" indent="-342900">
              <a:buFont typeface="Arial" panose="020B0604020202020204" pitchFamily="34" charset="0"/>
              <a:buChar char="•"/>
            </a:pPr>
            <a:r>
              <a:rPr lang="en-US" sz="2600" dirty="0">
                <a:solidFill>
                  <a:srgbClr val="53565A"/>
                </a:solidFill>
              </a:rPr>
              <a:t>Recommended student/test administrator ratio:</a:t>
            </a:r>
          </a:p>
          <a:p>
            <a:pPr marL="800100" lvl="1" indent="-342900">
              <a:buFont typeface="Arial" panose="020B0604020202020204" pitchFamily="34" charset="0"/>
              <a:buChar char="•"/>
            </a:pPr>
            <a:r>
              <a:rPr lang="en-US" sz="2600" dirty="0">
                <a:solidFill>
                  <a:srgbClr val="53565A"/>
                </a:solidFill>
              </a:rPr>
              <a:t>2 students: one test administrator</a:t>
            </a:r>
          </a:p>
          <a:p>
            <a:pPr marL="800100" lvl="1" indent="-342900">
              <a:buFont typeface="Arial" panose="020B0604020202020204" pitchFamily="34" charset="0"/>
              <a:buChar char="•"/>
            </a:pPr>
            <a:r>
              <a:rPr lang="en-US" sz="2600" dirty="0">
                <a:solidFill>
                  <a:srgbClr val="53565A"/>
                </a:solidFill>
              </a:rPr>
              <a:t>3 – 10 students: one test administrator + one proctor/TA</a:t>
            </a:r>
          </a:p>
        </p:txBody>
      </p:sp>
    </p:spTree>
    <p:extLst>
      <p:ext uri="{BB962C8B-B14F-4D97-AF65-F5344CB8AC3E}">
        <p14:creationId xmlns:p14="http://schemas.microsoft.com/office/powerpoint/2010/main" val="1253131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EC55D9-85B3-49B4-A81D-59CD5C4230BB}"/>
              </a:ext>
            </a:extLst>
          </p:cNvPr>
          <p:cNvSpPr>
            <a:spLocks noGrp="1"/>
          </p:cNvSpPr>
          <p:nvPr>
            <p:ph type="sldNum" sz="quarter" idx="17"/>
          </p:nvPr>
        </p:nvSpPr>
        <p:spPr/>
        <p:txBody>
          <a:bodyPr/>
          <a:lstStyle/>
          <a:p>
            <a:fld id="{58AE716E-68DD-2249-A7FA-8AEF0B14DF81}" type="slidenum">
              <a:rPr lang="en-US" smtClean="0"/>
              <a:pPr/>
              <a:t>30</a:t>
            </a:fld>
            <a:endParaRPr lang="en-US" dirty="0"/>
          </a:p>
        </p:txBody>
      </p:sp>
      <p:sp>
        <p:nvSpPr>
          <p:cNvPr id="5" name="Title 4">
            <a:extLst>
              <a:ext uri="{FF2B5EF4-FFF2-40B4-BE49-F238E27FC236}">
                <a16:creationId xmlns:a16="http://schemas.microsoft.com/office/drawing/2014/main" id="{0CBBB1E2-4E92-419A-BDDC-A87DABEE9975}"/>
              </a:ext>
            </a:extLst>
          </p:cNvPr>
          <p:cNvSpPr>
            <a:spLocks noGrp="1"/>
          </p:cNvSpPr>
          <p:nvPr>
            <p:ph type="title"/>
          </p:nvPr>
        </p:nvSpPr>
        <p:spPr>
          <a:xfrm>
            <a:off x="426230" y="538156"/>
            <a:ext cx="11553960" cy="518012"/>
          </a:xfrm>
        </p:spPr>
        <p:txBody>
          <a:bodyPr>
            <a:noAutofit/>
          </a:bodyPr>
          <a:lstStyle/>
          <a:p>
            <a:r>
              <a:rPr lang="en-US" sz="3600" dirty="0"/>
              <a:t>How to Observe a Student’s Screen using the </a:t>
            </a:r>
            <a:br>
              <a:rPr lang="en-US" sz="3600" dirty="0"/>
            </a:br>
            <a:r>
              <a:rPr lang="en-US" sz="3600" dirty="0"/>
              <a:t>Screenshare Feature</a:t>
            </a:r>
          </a:p>
        </p:txBody>
      </p:sp>
      <p:pic>
        <p:nvPicPr>
          <p:cNvPr id="9" name="Picture 8" descr="Graphical user interface, application&#10;&#10;Description automatically generated">
            <a:extLst>
              <a:ext uri="{FF2B5EF4-FFF2-40B4-BE49-F238E27FC236}">
                <a16:creationId xmlns:a16="http://schemas.microsoft.com/office/drawing/2014/main" id="{9E2A1DA0-A5F1-4131-AED2-8DD0AB82B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71" y="1908762"/>
            <a:ext cx="5135938" cy="4010711"/>
          </a:xfrm>
          <a:prstGeom prst="rect">
            <a:avLst/>
          </a:prstGeom>
          <a:ln w="28575">
            <a:solidFill>
              <a:srgbClr val="00B0F0"/>
            </a:solidFill>
          </a:ln>
          <a:effectLst>
            <a:outerShdw blurRad="292100" dist="139700" dir="2700000" algn="tl" rotWithShape="0">
              <a:srgbClr val="333333">
                <a:alpha val="65000"/>
              </a:srgbClr>
            </a:outerShdw>
          </a:effectLst>
        </p:spPr>
      </p:pic>
      <p:pic>
        <p:nvPicPr>
          <p:cNvPr id="13" name="Picture 12" descr="Graphical user interface, application&#10;&#10;Description automatically generated">
            <a:extLst>
              <a:ext uri="{FF2B5EF4-FFF2-40B4-BE49-F238E27FC236}">
                <a16:creationId xmlns:a16="http://schemas.microsoft.com/office/drawing/2014/main" id="{436C7817-E571-41C4-A194-BD651F407A3D}"/>
              </a:ext>
            </a:extLst>
          </p:cNvPr>
          <p:cNvPicPr>
            <a:picLocks noChangeAspect="1"/>
          </p:cNvPicPr>
          <p:nvPr/>
        </p:nvPicPr>
        <p:blipFill rotWithShape="1">
          <a:blip r:embed="rId4">
            <a:extLst>
              <a:ext uri="{28A0092B-C50C-407E-A947-70E740481C1C}">
                <a14:useLocalDpi xmlns:a14="http://schemas.microsoft.com/office/drawing/2010/main" val="0"/>
              </a:ext>
            </a:extLst>
          </a:blip>
          <a:srcRect l="19052" t="14047" r="19449" b="13542"/>
          <a:stretch/>
        </p:blipFill>
        <p:spPr>
          <a:xfrm>
            <a:off x="6710739" y="1899062"/>
            <a:ext cx="4869190" cy="4010711"/>
          </a:xfrm>
          <a:prstGeom prst="rect">
            <a:avLst/>
          </a:prstGeom>
          <a:ln w="28575">
            <a:solidFill>
              <a:srgbClr val="00B050"/>
            </a:solid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E0D7299B-A94E-4A42-80EE-A24AD13CA792}"/>
              </a:ext>
            </a:extLst>
          </p:cNvPr>
          <p:cNvSpPr txBox="1"/>
          <p:nvPr/>
        </p:nvSpPr>
        <p:spPr>
          <a:xfrm>
            <a:off x="2335097" y="1413392"/>
            <a:ext cx="1689886" cy="369332"/>
          </a:xfrm>
          <a:prstGeom prst="rect">
            <a:avLst/>
          </a:prstGeom>
          <a:noFill/>
        </p:spPr>
        <p:txBody>
          <a:bodyPr wrap="none" rtlCol="0">
            <a:spAutoFit/>
          </a:bodyPr>
          <a:lstStyle/>
          <a:p>
            <a:r>
              <a:rPr lang="en-US" b="1" dirty="0">
                <a:solidFill>
                  <a:srgbClr val="27AAE1"/>
                </a:solidFill>
              </a:rPr>
              <a:t>Student Screen</a:t>
            </a:r>
          </a:p>
        </p:txBody>
      </p:sp>
      <p:sp>
        <p:nvSpPr>
          <p:cNvPr id="10" name="TextBox 9">
            <a:extLst>
              <a:ext uri="{FF2B5EF4-FFF2-40B4-BE49-F238E27FC236}">
                <a16:creationId xmlns:a16="http://schemas.microsoft.com/office/drawing/2014/main" id="{C670FDD8-8CF6-49F2-B310-0CDC9D39AD8E}"/>
              </a:ext>
            </a:extLst>
          </p:cNvPr>
          <p:cNvSpPr txBox="1"/>
          <p:nvPr/>
        </p:nvSpPr>
        <p:spPr>
          <a:xfrm>
            <a:off x="8300679" y="1413392"/>
            <a:ext cx="1145442" cy="369332"/>
          </a:xfrm>
          <a:prstGeom prst="rect">
            <a:avLst/>
          </a:prstGeom>
          <a:noFill/>
        </p:spPr>
        <p:txBody>
          <a:bodyPr wrap="none" rtlCol="0">
            <a:spAutoFit/>
          </a:bodyPr>
          <a:lstStyle/>
          <a:p>
            <a:r>
              <a:rPr lang="en-US" b="1" dirty="0">
                <a:solidFill>
                  <a:srgbClr val="00B050"/>
                </a:solidFill>
              </a:rPr>
              <a:t>TA Screen</a:t>
            </a:r>
          </a:p>
        </p:txBody>
      </p:sp>
    </p:spTree>
    <p:extLst>
      <p:ext uri="{BB962C8B-B14F-4D97-AF65-F5344CB8AC3E}">
        <p14:creationId xmlns:p14="http://schemas.microsoft.com/office/powerpoint/2010/main" val="1429133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AD9A23-DEF3-42D3-9DF5-98D7BE3BDE94}"/>
              </a:ext>
            </a:extLst>
          </p:cNvPr>
          <p:cNvSpPr>
            <a:spLocks noGrp="1"/>
          </p:cNvSpPr>
          <p:nvPr>
            <p:ph type="sldNum" sz="quarter" idx="17"/>
          </p:nvPr>
        </p:nvSpPr>
        <p:spPr/>
        <p:txBody>
          <a:bodyPr/>
          <a:lstStyle/>
          <a:p>
            <a:fld id="{58AE716E-68DD-2249-A7FA-8AEF0B14DF81}" type="slidenum">
              <a:rPr lang="en-US" smtClean="0"/>
              <a:pPr/>
              <a:t>31</a:t>
            </a:fld>
            <a:endParaRPr lang="en-US" dirty="0"/>
          </a:p>
        </p:txBody>
      </p:sp>
      <p:sp>
        <p:nvSpPr>
          <p:cNvPr id="5" name="Title 4">
            <a:extLst>
              <a:ext uri="{FF2B5EF4-FFF2-40B4-BE49-F238E27FC236}">
                <a16:creationId xmlns:a16="http://schemas.microsoft.com/office/drawing/2014/main" id="{3C88D214-13D7-4306-86CE-DE53315E4582}"/>
              </a:ext>
            </a:extLst>
          </p:cNvPr>
          <p:cNvSpPr>
            <a:spLocks noGrp="1"/>
          </p:cNvSpPr>
          <p:nvPr>
            <p:ph type="title"/>
          </p:nvPr>
        </p:nvSpPr>
        <p:spPr>
          <a:xfrm>
            <a:off x="411235" y="502931"/>
            <a:ext cx="11369529" cy="518012"/>
          </a:xfrm>
        </p:spPr>
        <p:txBody>
          <a:bodyPr>
            <a:noAutofit/>
          </a:bodyPr>
          <a:lstStyle/>
          <a:p>
            <a:r>
              <a:rPr lang="en-US" sz="3600" dirty="0"/>
              <a:t>Completing the Approval Process so Students </a:t>
            </a:r>
            <a:br>
              <a:rPr lang="en-US" sz="3600" dirty="0"/>
            </a:br>
            <a:r>
              <a:rPr lang="en-US" sz="3600" dirty="0"/>
              <a:t>can Begin the Test</a:t>
            </a:r>
          </a:p>
        </p:txBody>
      </p:sp>
      <p:pic>
        <p:nvPicPr>
          <p:cNvPr id="7" name="Picture 6">
            <a:extLst>
              <a:ext uri="{FF2B5EF4-FFF2-40B4-BE49-F238E27FC236}">
                <a16:creationId xmlns:a16="http://schemas.microsoft.com/office/drawing/2014/main" id="{9BD0F5C8-BB7D-471D-8802-4F7562AAC4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37875" y="2281316"/>
            <a:ext cx="5304557" cy="3065133"/>
          </a:xfrm>
          <a:prstGeom prst="rect">
            <a:avLst/>
          </a:prstGeom>
          <a:ln w="28575">
            <a:solidFill>
              <a:srgbClr val="27AAE1"/>
            </a:solid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86FCA583-C62D-433C-AD57-AA898D67BE44}"/>
              </a:ext>
            </a:extLst>
          </p:cNvPr>
          <p:cNvGrpSpPr/>
          <p:nvPr/>
        </p:nvGrpSpPr>
        <p:grpSpPr>
          <a:xfrm>
            <a:off x="749568" y="1925867"/>
            <a:ext cx="4598668" cy="3776032"/>
            <a:chOff x="497712" y="1540984"/>
            <a:chExt cx="4598668" cy="3776032"/>
          </a:xfrm>
        </p:grpSpPr>
        <p:pic>
          <p:nvPicPr>
            <p:cNvPr id="9" name="Picture 8" descr="Graphical user interface, text, application&#10;&#10;Description automatically generated">
              <a:extLst>
                <a:ext uri="{FF2B5EF4-FFF2-40B4-BE49-F238E27FC236}">
                  <a16:creationId xmlns:a16="http://schemas.microsoft.com/office/drawing/2014/main" id="{04EA4BC0-3503-426A-97C4-A2C52479B2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72" t="5877" r="6013" b="6657"/>
            <a:stretch/>
          </p:blipFill>
          <p:spPr>
            <a:xfrm>
              <a:off x="497712" y="1540984"/>
              <a:ext cx="4598668" cy="3776032"/>
            </a:xfrm>
            <a:prstGeom prst="rect">
              <a:avLst/>
            </a:prstGeom>
            <a:ln w="28575">
              <a:solidFill>
                <a:srgbClr val="00B050"/>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D559615B-C1B1-47E1-A4C2-23C9DEF42CD5}"/>
                </a:ext>
              </a:extLst>
            </p:cNvPr>
            <p:cNvSpPr/>
            <p:nvPr/>
          </p:nvSpPr>
          <p:spPr>
            <a:xfrm>
              <a:off x="3865944" y="3252486"/>
              <a:ext cx="381964" cy="71763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6" name="TextBox 5">
            <a:extLst>
              <a:ext uri="{FF2B5EF4-FFF2-40B4-BE49-F238E27FC236}">
                <a16:creationId xmlns:a16="http://schemas.microsoft.com/office/drawing/2014/main" id="{33BB325F-8C71-4947-952A-BB004AAEB325}"/>
              </a:ext>
            </a:extLst>
          </p:cNvPr>
          <p:cNvSpPr txBox="1"/>
          <p:nvPr/>
        </p:nvSpPr>
        <p:spPr>
          <a:xfrm>
            <a:off x="2204247" y="1403910"/>
            <a:ext cx="1145442" cy="369332"/>
          </a:xfrm>
          <a:prstGeom prst="rect">
            <a:avLst/>
          </a:prstGeom>
          <a:noFill/>
        </p:spPr>
        <p:txBody>
          <a:bodyPr wrap="none" rtlCol="0">
            <a:spAutoFit/>
          </a:bodyPr>
          <a:lstStyle/>
          <a:p>
            <a:r>
              <a:rPr lang="en-US" b="1" dirty="0">
                <a:solidFill>
                  <a:srgbClr val="00B050"/>
                </a:solidFill>
              </a:rPr>
              <a:t>TA Screen</a:t>
            </a:r>
          </a:p>
        </p:txBody>
      </p:sp>
      <p:sp>
        <p:nvSpPr>
          <p:cNvPr id="10" name="TextBox 9">
            <a:extLst>
              <a:ext uri="{FF2B5EF4-FFF2-40B4-BE49-F238E27FC236}">
                <a16:creationId xmlns:a16="http://schemas.microsoft.com/office/drawing/2014/main" id="{ED035018-93E2-4B03-BE41-8D4D84F135C7}"/>
              </a:ext>
            </a:extLst>
          </p:cNvPr>
          <p:cNvSpPr txBox="1"/>
          <p:nvPr/>
        </p:nvSpPr>
        <p:spPr>
          <a:xfrm>
            <a:off x="7945498" y="1628827"/>
            <a:ext cx="1689886" cy="369332"/>
          </a:xfrm>
          <a:prstGeom prst="rect">
            <a:avLst/>
          </a:prstGeom>
          <a:noFill/>
        </p:spPr>
        <p:txBody>
          <a:bodyPr wrap="none" rtlCol="0">
            <a:spAutoFit/>
          </a:bodyPr>
          <a:lstStyle/>
          <a:p>
            <a:r>
              <a:rPr lang="en-US" b="1" dirty="0">
                <a:solidFill>
                  <a:srgbClr val="27AAE1"/>
                </a:solidFill>
              </a:rPr>
              <a:t>Student Screen</a:t>
            </a:r>
          </a:p>
        </p:txBody>
      </p:sp>
    </p:spTree>
    <p:extLst>
      <p:ext uri="{BB962C8B-B14F-4D97-AF65-F5344CB8AC3E}">
        <p14:creationId xmlns:p14="http://schemas.microsoft.com/office/powerpoint/2010/main" val="421659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94CC22-7640-4548-A341-6FA7ACC4DD76}"/>
              </a:ext>
            </a:extLst>
          </p:cNvPr>
          <p:cNvSpPr>
            <a:spLocks noGrp="1"/>
          </p:cNvSpPr>
          <p:nvPr>
            <p:ph type="sldNum" sz="quarter" idx="17"/>
          </p:nvPr>
        </p:nvSpPr>
        <p:spPr/>
        <p:txBody>
          <a:bodyPr/>
          <a:lstStyle/>
          <a:p>
            <a:fld id="{58AE716E-68DD-2249-A7FA-8AEF0B14DF81}" type="slidenum">
              <a:rPr lang="en-US" smtClean="0"/>
              <a:pPr/>
              <a:t>32</a:t>
            </a:fld>
            <a:endParaRPr lang="en-US" dirty="0"/>
          </a:p>
        </p:txBody>
      </p:sp>
      <p:sp>
        <p:nvSpPr>
          <p:cNvPr id="5" name="Title 4">
            <a:extLst>
              <a:ext uri="{FF2B5EF4-FFF2-40B4-BE49-F238E27FC236}">
                <a16:creationId xmlns:a16="http://schemas.microsoft.com/office/drawing/2014/main" id="{3EAFDD88-2F08-4155-A3A7-A8181480C4C2}"/>
              </a:ext>
            </a:extLst>
          </p:cNvPr>
          <p:cNvSpPr>
            <a:spLocks noGrp="1"/>
          </p:cNvSpPr>
          <p:nvPr>
            <p:ph type="title"/>
          </p:nvPr>
        </p:nvSpPr>
        <p:spPr>
          <a:xfrm>
            <a:off x="411235" y="134403"/>
            <a:ext cx="11369529" cy="731520"/>
          </a:xfrm>
        </p:spPr>
        <p:txBody>
          <a:bodyPr>
            <a:noAutofit/>
          </a:bodyPr>
          <a:lstStyle/>
          <a:p>
            <a:r>
              <a:rPr lang="en-US" sz="3600" dirty="0"/>
              <a:t>Viewing Students in Your Remote Test Session: Table View</a:t>
            </a:r>
          </a:p>
        </p:txBody>
      </p:sp>
      <p:pic>
        <p:nvPicPr>
          <p:cNvPr id="9" name="Picture 8">
            <a:extLst>
              <a:ext uri="{FF2B5EF4-FFF2-40B4-BE49-F238E27FC236}">
                <a16:creationId xmlns:a16="http://schemas.microsoft.com/office/drawing/2014/main" id="{D259C414-3C93-4458-8BDE-08FA0555C5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5325" y="1819040"/>
            <a:ext cx="11181347" cy="3219920"/>
          </a:xfrm>
          <a:prstGeom prst="rect">
            <a:avLst/>
          </a:prstGeom>
          <a:ln w="28575">
            <a:solidFill>
              <a:srgbClr val="00B05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4998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9145E2-1830-440D-9EE0-2BC82F3E2AA4}"/>
              </a:ext>
            </a:extLst>
          </p:cNvPr>
          <p:cNvSpPr>
            <a:spLocks noGrp="1"/>
          </p:cNvSpPr>
          <p:nvPr>
            <p:ph type="sldNum" sz="quarter" idx="17"/>
          </p:nvPr>
        </p:nvSpPr>
        <p:spPr/>
        <p:txBody>
          <a:bodyPr/>
          <a:lstStyle/>
          <a:p>
            <a:fld id="{58AE716E-68DD-2249-A7FA-8AEF0B14DF81}" type="slidenum">
              <a:rPr lang="en-US" smtClean="0"/>
              <a:pPr/>
              <a:t>33</a:t>
            </a:fld>
            <a:endParaRPr lang="en-US" dirty="0"/>
          </a:p>
        </p:txBody>
      </p:sp>
      <p:sp>
        <p:nvSpPr>
          <p:cNvPr id="5" name="Title 4">
            <a:extLst>
              <a:ext uri="{FF2B5EF4-FFF2-40B4-BE49-F238E27FC236}">
                <a16:creationId xmlns:a16="http://schemas.microsoft.com/office/drawing/2014/main" id="{40587E9C-FE18-40B5-88BD-2EADBC3CD7FC}"/>
              </a:ext>
            </a:extLst>
          </p:cNvPr>
          <p:cNvSpPr>
            <a:spLocks noGrp="1"/>
          </p:cNvSpPr>
          <p:nvPr>
            <p:ph type="title"/>
          </p:nvPr>
        </p:nvSpPr>
        <p:spPr>
          <a:xfrm>
            <a:off x="426231" y="250042"/>
            <a:ext cx="11369529" cy="518012"/>
          </a:xfrm>
        </p:spPr>
        <p:txBody>
          <a:bodyPr>
            <a:noAutofit/>
          </a:bodyPr>
          <a:lstStyle/>
          <a:p>
            <a:r>
              <a:rPr lang="en-US" sz="3600" dirty="0"/>
              <a:t>Viewing Students in Your Remote Test Session: Tile Views</a:t>
            </a:r>
          </a:p>
        </p:txBody>
      </p:sp>
      <p:pic>
        <p:nvPicPr>
          <p:cNvPr id="12" name="Picture 11" descr="Graphical user interface, application&#10;&#10;Description automatically generated">
            <a:extLst>
              <a:ext uri="{FF2B5EF4-FFF2-40B4-BE49-F238E27FC236}">
                <a16:creationId xmlns:a16="http://schemas.microsoft.com/office/drawing/2014/main" id="{18914726-2549-485F-80D3-17BFA75B5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327" y="1744809"/>
            <a:ext cx="5129045" cy="4201889"/>
          </a:xfrm>
          <a:prstGeom prst="rect">
            <a:avLst/>
          </a:prstGeom>
          <a:ln w="28575">
            <a:solidFill>
              <a:srgbClr val="00B050"/>
            </a:solidFill>
          </a:ln>
          <a:effectLst>
            <a:outerShdw blurRad="292100" dist="139700" dir="2700000" algn="tl" rotWithShape="0">
              <a:srgbClr val="333333">
                <a:alpha val="65000"/>
              </a:srgbClr>
            </a:outerShdw>
          </a:effectLst>
        </p:spPr>
      </p:pic>
      <p:pic>
        <p:nvPicPr>
          <p:cNvPr id="14" name="Picture 13" descr="Graphical user interface, text, application, email&#10;&#10;Description automatically generated">
            <a:extLst>
              <a:ext uri="{FF2B5EF4-FFF2-40B4-BE49-F238E27FC236}">
                <a16:creationId xmlns:a16="http://schemas.microsoft.com/office/drawing/2014/main" id="{0D117142-C0EB-4F53-B416-B23F6E392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8" y="1744809"/>
            <a:ext cx="5129046" cy="4201890"/>
          </a:xfrm>
          <a:prstGeom prst="rect">
            <a:avLst/>
          </a:prstGeom>
          <a:ln w="28575">
            <a:solidFill>
              <a:srgbClr val="00B050"/>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5BDD7838-5CEE-4FBE-954D-C8DC2180409A}"/>
              </a:ext>
            </a:extLst>
          </p:cNvPr>
          <p:cNvSpPr txBox="1"/>
          <p:nvPr/>
        </p:nvSpPr>
        <p:spPr>
          <a:xfrm>
            <a:off x="2539215" y="1266133"/>
            <a:ext cx="1595758" cy="400110"/>
          </a:xfrm>
          <a:prstGeom prst="rect">
            <a:avLst/>
          </a:prstGeom>
          <a:noFill/>
        </p:spPr>
        <p:txBody>
          <a:bodyPr wrap="none" rtlCol="0">
            <a:spAutoFit/>
          </a:bodyPr>
          <a:lstStyle/>
          <a:p>
            <a:r>
              <a:rPr lang="en-US" sz="2000" b="1" dirty="0">
                <a:solidFill>
                  <a:srgbClr val="00B050"/>
                </a:solidFill>
              </a:rPr>
              <a:t>3x3 Tile View</a:t>
            </a:r>
          </a:p>
        </p:txBody>
      </p:sp>
      <p:sp>
        <p:nvSpPr>
          <p:cNvPr id="7" name="TextBox 6">
            <a:extLst>
              <a:ext uri="{FF2B5EF4-FFF2-40B4-BE49-F238E27FC236}">
                <a16:creationId xmlns:a16="http://schemas.microsoft.com/office/drawing/2014/main" id="{182D9BB0-5B6F-4D0E-971C-A225CBB4A536}"/>
              </a:ext>
            </a:extLst>
          </p:cNvPr>
          <p:cNvSpPr txBox="1"/>
          <p:nvPr/>
        </p:nvSpPr>
        <p:spPr>
          <a:xfrm>
            <a:off x="8200915" y="1266133"/>
            <a:ext cx="1595758" cy="400110"/>
          </a:xfrm>
          <a:prstGeom prst="rect">
            <a:avLst/>
          </a:prstGeom>
          <a:noFill/>
        </p:spPr>
        <p:txBody>
          <a:bodyPr wrap="none" rtlCol="0">
            <a:spAutoFit/>
          </a:bodyPr>
          <a:lstStyle/>
          <a:p>
            <a:r>
              <a:rPr lang="en-US" sz="2000" b="1" dirty="0">
                <a:solidFill>
                  <a:srgbClr val="00B050"/>
                </a:solidFill>
              </a:rPr>
              <a:t>2x2 Tile View</a:t>
            </a:r>
          </a:p>
        </p:txBody>
      </p:sp>
      <p:sp>
        <p:nvSpPr>
          <p:cNvPr id="4" name="Arrow: Up 3">
            <a:extLst>
              <a:ext uri="{FF2B5EF4-FFF2-40B4-BE49-F238E27FC236}">
                <a16:creationId xmlns:a16="http://schemas.microsoft.com/office/drawing/2014/main" id="{F290EC62-1E33-4757-B130-3A2E88062FCE}"/>
              </a:ext>
            </a:extLst>
          </p:cNvPr>
          <p:cNvSpPr/>
          <p:nvPr/>
        </p:nvSpPr>
        <p:spPr>
          <a:xfrm>
            <a:off x="5058137" y="2789498"/>
            <a:ext cx="185195" cy="4629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Arrow: Up 8">
            <a:extLst>
              <a:ext uri="{FF2B5EF4-FFF2-40B4-BE49-F238E27FC236}">
                <a16:creationId xmlns:a16="http://schemas.microsoft.com/office/drawing/2014/main" id="{A50D1539-E2EB-47B8-8E16-5907498CAF6A}"/>
              </a:ext>
            </a:extLst>
          </p:cNvPr>
          <p:cNvSpPr/>
          <p:nvPr/>
        </p:nvSpPr>
        <p:spPr>
          <a:xfrm>
            <a:off x="10789534" y="2789498"/>
            <a:ext cx="185195" cy="4629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490782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DBE6DA-D5E1-4C01-A753-0163390F31E3}"/>
              </a:ext>
            </a:extLst>
          </p:cNvPr>
          <p:cNvSpPr>
            <a:spLocks noGrp="1"/>
          </p:cNvSpPr>
          <p:nvPr>
            <p:ph type="sldNum" sz="quarter" idx="17"/>
          </p:nvPr>
        </p:nvSpPr>
        <p:spPr/>
        <p:txBody>
          <a:bodyPr/>
          <a:lstStyle/>
          <a:p>
            <a:fld id="{58AE716E-68DD-2249-A7FA-8AEF0B14DF81}" type="slidenum">
              <a:rPr lang="en-US" smtClean="0"/>
              <a:pPr/>
              <a:t>34</a:t>
            </a:fld>
            <a:endParaRPr lang="en-US" dirty="0"/>
          </a:p>
        </p:txBody>
      </p:sp>
      <p:sp>
        <p:nvSpPr>
          <p:cNvPr id="5" name="Title 4">
            <a:extLst>
              <a:ext uri="{FF2B5EF4-FFF2-40B4-BE49-F238E27FC236}">
                <a16:creationId xmlns:a16="http://schemas.microsoft.com/office/drawing/2014/main" id="{F8DF920D-BD04-463E-8594-BA4736863AD0}"/>
              </a:ext>
            </a:extLst>
          </p:cNvPr>
          <p:cNvSpPr>
            <a:spLocks noGrp="1"/>
          </p:cNvSpPr>
          <p:nvPr>
            <p:ph type="title"/>
          </p:nvPr>
        </p:nvSpPr>
        <p:spPr>
          <a:xfrm>
            <a:off x="548640" y="91440"/>
            <a:ext cx="11369529" cy="731520"/>
          </a:xfrm>
        </p:spPr>
        <p:txBody>
          <a:bodyPr>
            <a:noAutofit/>
          </a:bodyPr>
          <a:lstStyle/>
          <a:p>
            <a:r>
              <a:rPr lang="en-US" sz="3600" dirty="0"/>
              <a:t>Observing Individual Students</a:t>
            </a:r>
          </a:p>
        </p:txBody>
      </p:sp>
      <p:grpSp>
        <p:nvGrpSpPr>
          <p:cNvPr id="2" name="Group 1">
            <a:extLst>
              <a:ext uri="{FF2B5EF4-FFF2-40B4-BE49-F238E27FC236}">
                <a16:creationId xmlns:a16="http://schemas.microsoft.com/office/drawing/2014/main" id="{6170FE2E-D38E-40FA-A276-A2634550D998}"/>
              </a:ext>
            </a:extLst>
          </p:cNvPr>
          <p:cNvGrpSpPr/>
          <p:nvPr/>
        </p:nvGrpSpPr>
        <p:grpSpPr>
          <a:xfrm>
            <a:off x="2265449" y="1494756"/>
            <a:ext cx="7661102" cy="4002578"/>
            <a:chOff x="2239154" y="1276931"/>
            <a:chExt cx="7661102" cy="4002578"/>
          </a:xfrm>
        </p:grpSpPr>
        <p:grpSp>
          <p:nvGrpSpPr>
            <p:cNvPr id="22" name="Group 21">
              <a:extLst>
                <a:ext uri="{FF2B5EF4-FFF2-40B4-BE49-F238E27FC236}">
                  <a16:creationId xmlns:a16="http://schemas.microsoft.com/office/drawing/2014/main" id="{1D662FCB-233E-4654-A895-EE69B8C3D604}"/>
                </a:ext>
              </a:extLst>
            </p:cNvPr>
            <p:cNvGrpSpPr/>
            <p:nvPr/>
          </p:nvGrpSpPr>
          <p:grpSpPr>
            <a:xfrm>
              <a:off x="2526382" y="4415909"/>
              <a:ext cx="6843375" cy="863600"/>
              <a:chOff x="967657" y="4684911"/>
              <a:chExt cx="6843375" cy="863600"/>
            </a:xfrm>
          </p:grpSpPr>
          <p:sp>
            <p:nvSpPr>
              <p:cNvPr id="19" name="TextBox 18">
                <a:extLst>
                  <a:ext uri="{FF2B5EF4-FFF2-40B4-BE49-F238E27FC236}">
                    <a16:creationId xmlns:a16="http://schemas.microsoft.com/office/drawing/2014/main" id="{B48BF552-3C58-4E8D-BBE3-DFB1EAD5F64D}"/>
                  </a:ext>
                </a:extLst>
              </p:cNvPr>
              <p:cNvSpPr txBox="1"/>
              <p:nvPr/>
            </p:nvSpPr>
            <p:spPr>
              <a:xfrm>
                <a:off x="1534153" y="4870033"/>
                <a:ext cx="1646777" cy="584775"/>
              </a:xfrm>
              <a:prstGeom prst="rect">
                <a:avLst/>
              </a:prstGeom>
              <a:noFill/>
            </p:spPr>
            <p:txBody>
              <a:bodyPr wrap="square" rtlCol="0">
                <a:spAutoFit/>
              </a:bodyPr>
              <a:lstStyle/>
              <a:p>
                <a:r>
                  <a:rPr lang="en-US" sz="1600" dirty="0"/>
                  <a:t>Low-resolution of all students</a:t>
                </a:r>
              </a:p>
            </p:txBody>
          </p:sp>
          <p:sp>
            <p:nvSpPr>
              <p:cNvPr id="21" name="TextBox 20">
                <a:extLst>
                  <a:ext uri="{FF2B5EF4-FFF2-40B4-BE49-F238E27FC236}">
                    <a16:creationId xmlns:a16="http://schemas.microsoft.com/office/drawing/2014/main" id="{FF5EAA27-01F3-4F2D-94AC-553701D46CF5}"/>
                  </a:ext>
                </a:extLst>
              </p:cNvPr>
              <p:cNvSpPr txBox="1"/>
              <p:nvPr/>
            </p:nvSpPr>
            <p:spPr>
              <a:xfrm>
                <a:off x="5768091" y="4870033"/>
                <a:ext cx="1498244" cy="584775"/>
              </a:xfrm>
              <a:prstGeom prst="rect">
                <a:avLst/>
              </a:prstGeom>
              <a:noFill/>
            </p:spPr>
            <p:txBody>
              <a:bodyPr wrap="square" rtlCol="0">
                <a:spAutoFit/>
              </a:bodyPr>
              <a:lstStyle/>
              <a:p>
                <a:r>
                  <a:rPr lang="en-US" sz="1600" dirty="0"/>
                  <a:t>High-resolution of one student</a:t>
                </a:r>
              </a:p>
            </p:txBody>
          </p:sp>
          <p:sp>
            <p:nvSpPr>
              <p:cNvPr id="16" name="Arrow: Up 15">
                <a:extLst>
                  <a:ext uri="{FF2B5EF4-FFF2-40B4-BE49-F238E27FC236}">
                    <a16:creationId xmlns:a16="http://schemas.microsoft.com/office/drawing/2014/main" id="{4CCDF338-64B1-48B0-8282-745EB0735E6C}"/>
                  </a:ext>
                </a:extLst>
              </p:cNvPr>
              <p:cNvSpPr/>
              <p:nvPr/>
            </p:nvSpPr>
            <p:spPr>
              <a:xfrm>
                <a:off x="967657" y="4684911"/>
                <a:ext cx="546100" cy="863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Arrow: Up 17">
                <a:extLst>
                  <a:ext uri="{FF2B5EF4-FFF2-40B4-BE49-F238E27FC236}">
                    <a16:creationId xmlns:a16="http://schemas.microsoft.com/office/drawing/2014/main" id="{85AB7516-7AFD-4CDC-A200-B2CDD84F9051}"/>
                  </a:ext>
                </a:extLst>
              </p:cNvPr>
              <p:cNvSpPr/>
              <p:nvPr/>
            </p:nvSpPr>
            <p:spPr>
              <a:xfrm>
                <a:off x="7264932" y="4684911"/>
                <a:ext cx="546100" cy="8636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7" name="Group 16">
              <a:extLst>
                <a:ext uri="{FF2B5EF4-FFF2-40B4-BE49-F238E27FC236}">
                  <a16:creationId xmlns:a16="http://schemas.microsoft.com/office/drawing/2014/main" id="{BC394486-531E-4509-A2E4-A6D2EF111BFB}"/>
                </a:ext>
              </a:extLst>
            </p:cNvPr>
            <p:cNvGrpSpPr/>
            <p:nvPr/>
          </p:nvGrpSpPr>
          <p:grpSpPr>
            <a:xfrm>
              <a:off x="2239154" y="1276931"/>
              <a:ext cx="7661102" cy="2895641"/>
              <a:chOff x="715154" y="1276931"/>
              <a:chExt cx="7661102" cy="2895641"/>
            </a:xfrm>
          </p:grpSpPr>
          <p:pic>
            <p:nvPicPr>
              <p:cNvPr id="9" name="Picture 8">
                <a:extLst>
                  <a:ext uri="{FF2B5EF4-FFF2-40B4-BE49-F238E27FC236}">
                    <a16:creationId xmlns:a16="http://schemas.microsoft.com/office/drawing/2014/main" id="{72B8F82F-DC89-437F-97F9-40ECF6CAA675}"/>
                  </a:ext>
                </a:extLst>
              </p:cNvPr>
              <p:cNvPicPr>
                <a:picLocks noChangeAspect="1"/>
              </p:cNvPicPr>
              <p:nvPr/>
            </p:nvPicPr>
            <p:blipFill rotWithShape="1">
              <a:blip r:embed="rId3">
                <a:extLst>
                  <a:ext uri="{28A0092B-C50C-407E-A947-70E740481C1C}">
                    <a14:useLocalDpi xmlns:a14="http://schemas.microsoft.com/office/drawing/2010/main" val="0"/>
                  </a:ext>
                </a:extLst>
              </a:blip>
              <a:srcRect t="26744" r="37277"/>
              <a:stretch/>
            </p:blipFill>
            <p:spPr>
              <a:xfrm>
                <a:off x="715154" y="1276931"/>
                <a:ext cx="7661102" cy="2652304"/>
              </a:xfrm>
              <a:prstGeom prst="rect">
                <a:avLst/>
              </a:prstGeom>
              <a:ln w="28575">
                <a:solidFill>
                  <a:srgbClr val="00B050"/>
                </a:solidFill>
              </a:ln>
              <a:effectLst>
                <a:outerShdw blurRad="292100" dist="139700" dir="2700000" algn="tl" rotWithShape="0">
                  <a:srgbClr val="333333">
                    <a:alpha val="65000"/>
                  </a:srgbClr>
                </a:outerShdw>
              </a:effectLst>
            </p:spPr>
          </p:pic>
          <p:pic>
            <p:nvPicPr>
              <p:cNvPr id="14" name="Picture 13" descr="A person looking at the camera&#10;&#10;Description automatically generated">
                <a:extLst>
                  <a:ext uri="{FF2B5EF4-FFF2-40B4-BE49-F238E27FC236}">
                    <a16:creationId xmlns:a16="http://schemas.microsoft.com/office/drawing/2014/main" id="{7E4C5D86-C8B8-4AA5-9E4F-CE710697B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575" y="1520268"/>
                <a:ext cx="2087681" cy="2652304"/>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grpSp>
    </p:spTree>
    <p:extLst>
      <p:ext uri="{BB962C8B-B14F-4D97-AF65-F5344CB8AC3E}">
        <p14:creationId xmlns:p14="http://schemas.microsoft.com/office/powerpoint/2010/main" val="3998259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3324AD-43EA-4146-AD1B-CC82C9D84013}"/>
              </a:ext>
            </a:extLst>
          </p:cNvPr>
          <p:cNvSpPr>
            <a:spLocks noGrp="1"/>
          </p:cNvSpPr>
          <p:nvPr>
            <p:ph type="sldNum" sz="quarter" idx="17"/>
          </p:nvPr>
        </p:nvSpPr>
        <p:spPr/>
        <p:txBody>
          <a:bodyPr/>
          <a:lstStyle/>
          <a:p>
            <a:fld id="{58AE716E-68DD-2249-A7FA-8AEF0B14DF81}" type="slidenum">
              <a:rPr lang="en-US" smtClean="0"/>
              <a:pPr/>
              <a:t>35</a:t>
            </a:fld>
            <a:endParaRPr lang="en-US" dirty="0"/>
          </a:p>
        </p:txBody>
      </p:sp>
      <p:sp>
        <p:nvSpPr>
          <p:cNvPr id="5" name="Title 4">
            <a:extLst>
              <a:ext uri="{FF2B5EF4-FFF2-40B4-BE49-F238E27FC236}">
                <a16:creationId xmlns:a16="http://schemas.microsoft.com/office/drawing/2014/main" id="{1E12A8B5-F73D-45A4-BC63-C3902799EAC7}"/>
              </a:ext>
            </a:extLst>
          </p:cNvPr>
          <p:cNvSpPr>
            <a:spLocks noGrp="1"/>
          </p:cNvSpPr>
          <p:nvPr>
            <p:ph type="title"/>
          </p:nvPr>
        </p:nvSpPr>
        <p:spPr>
          <a:xfrm>
            <a:off x="548640" y="91440"/>
            <a:ext cx="11369529" cy="731520"/>
          </a:xfrm>
        </p:spPr>
        <p:txBody>
          <a:bodyPr>
            <a:noAutofit/>
          </a:bodyPr>
          <a:lstStyle/>
          <a:p>
            <a:r>
              <a:rPr lang="en-US" sz="3600" dirty="0"/>
              <a:t>Responding to a Test Alert</a:t>
            </a:r>
          </a:p>
        </p:txBody>
      </p:sp>
      <p:grpSp>
        <p:nvGrpSpPr>
          <p:cNvPr id="15" name="Group 14">
            <a:extLst>
              <a:ext uri="{FF2B5EF4-FFF2-40B4-BE49-F238E27FC236}">
                <a16:creationId xmlns:a16="http://schemas.microsoft.com/office/drawing/2014/main" id="{7141EE81-2159-4A21-BE22-E46696FF1F1E}"/>
              </a:ext>
            </a:extLst>
          </p:cNvPr>
          <p:cNvGrpSpPr/>
          <p:nvPr/>
        </p:nvGrpSpPr>
        <p:grpSpPr>
          <a:xfrm>
            <a:off x="902574" y="2031914"/>
            <a:ext cx="10386852" cy="2794172"/>
            <a:chOff x="385715" y="1883844"/>
            <a:chExt cx="8371834" cy="2252111"/>
          </a:xfrm>
        </p:grpSpPr>
        <p:pic>
          <p:nvPicPr>
            <p:cNvPr id="14" name="Picture 13">
              <a:extLst>
                <a:ext uri="{FF2B5EF4-FFF2-40B4-BE49-F238E27FC236}">
                  <a16:creationId xmlns:a16="http://schemas.microsoft.com/office/drawing/2014/main" id="{D000212B-8B14-42C3-B0E4-5DD8FA3AED46}"/>
                </a:ext>
              </a:extLst>
            </p:cNvPr>
            <p:cNvPicPr>
              <a:picLocks noChangeAspect="1"/>
            </p:cNvPicPr>
            <p:nvPr/>
          </p:nvPicPr>
          <p:blipFill>
            <a:blip r:embed="rId3">
              <a:extLst>
                <a:ext uri="{28A0092B-C50C-407E-A947-70E740481C1C}">
                  <a14:useLocalDpi xmlns:a14="http://schemas.microsoft.com/office/drawing/2010/main" val="0"/>
                </a:ext>
              </a:extLst>
            </a:blip>
            <a:srcRect t="204" b="204"/>
            <a:stretch/>
          </p:blipFill>
          <p:spPr>
            <a:xfrm>
              <a:off x="385715" y="1883844"/>
              <a:ext cx="8371834" cy="2252111"/>
            </a:xfrm>
            <a:prstGeom prst="rect">
              <a:avLst/>
            </a:prstGeom>
            <a:ln w="28575">
              <a:solidFill>
                <a:srgbClr val="00B050"/>
              </a:solid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5C9257AC-6937-4CEB-AD21-801D76D7DB6F}"/>
                </a:ext>
              </a:extLst>
            </p:cNvPr>
            <p:cNvSpPr/>
            <p:nvPr/>
          </p:nvSpPr>
          <p:spPr>
            <a:xfrm>
              <a:off x="6197600" y="2549508"/>
              <a:ext cx="1828800" cy="9302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448077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D2F3C6-CD44-46CC-A355-7250CAEBC225}"/>
              </a:ext>
            </a:extLst>
          </p:cNvPr>
          <p:cNvSpPr>
            <a:spLocks noGrp="1"/>
          </p:cNvSpPr>
          <p:nvPr>
            <p:ph type="sldNum" sz="quarter" idx="17"/>
          </p:nvPr>
        </p:nvSpPr>
        <p:spPr/>
        <p:txBody>
          <a:bodyPr/>
          <a:lstStyle/>
          <a:p>
            <a:fld id="{58AE716E-68DD-2249-A7FA-8AEF0B14DF81}" type="slidenum">
              <a:rPr lang="en-US" smtClean="0"/>
              <a:pPr/>
              <a:t>36</a:t>
            </a:fld>
            <a:endParaRPr lang="en-US" dirty="0"/>
          </a:p>
        </p:txBody>
      </p:sp>
      <p:sp>
        <p:nvSpPr>
          <p:cNvPr id="5" name="Title 4">
            <a:extLst>
              <a:ext uri="{FF2B5EF4-FFF2-40B4-BE49-F238E27FC236}">
                <a16:creationId xmlns:a16="http://schemas.microsoft.com/office/drawing/2014/main" id="{161DBB60-8304-4CB2-9848-F468A026965E}"/>
              </a:ext>
            </a:extLst>
          </p:cNvPr>
          <p:cNvSpPr>
            <a:spLocks noGrp="1"/>
          </p:cNvSpPr>
          <p:nvPr>
            <p:ph type="title"/>
          </p:nvPr>
        </p:nvSpPr>
        <p:spPr>
          <a:xfrm>
            <a:off x="548640" y="91440"/>
            <a:ext cx="11369529" cy="731520"/>
          </a:xfrm>
        </p:spPr>
        <p:txBody>
          <a:bodyPr>
            <a:noAutofit/>
          </a:bodyPr>
          <a:lstStyle/>
          <a:p>
            <a:r>
              <a:rPr lang="en-US" sz="3600" dirty="0"/>
              <a:t>Pausing a Remote Session</a:t>
            </a:r>
          </a:p>
        </p:txBody>
      </p:sp>
      <p:pic>
        <p:nvPicPr>
          <p:cNvPr id="4" name="Picture 3" descr="Graphical user interface, application&#10;&#10;Description automatically generated">
            <a:extLst>
              <a:ext uri="{FF2B5EF4-FFF2-40B4-BE49-F238E27FC236}">
                <a16:creationId xmlns:a16="http://schemas.microsoft.com/office/drawing/2014/main" id="{6E7970F5-039F-4B0B-A2D4-D3446390682D}"/>
              </a:ext>
            </a:extLst>
          </p:cNvPr>
          <p:cNvPicPr>
            <a:picLocks noChangeAspect="1"/>
          </p:cNvPicPr>
          <p:nvPr/>
        </p:nvPicPr>
        <p:blipFill rotWithShape="1">
          <a:blip r:embed="rId3">
            <a:extLst>
              <a:ext uri="{28A0092B-C50C-407E-A947-70E740481C1C}">
                <a14:useLocalDpi xmlns:a14="http://schemas.microsoft.com/office/drawing/2010/main" val="0"/>
              </a:ext>
            </a:extLst>
          </a:blip>
          <a:srcRect b="17717"/>
          <a:stretch/>
        </p:blipFill>
        <p:spPr>
          <a:xfrm>
            <a:off x="2973435" y="1490759"/>
            <a:ext cx="6519937" cy="4286219"/>
          </a:xfrm>
          <a:prstGeom prst="rect">
            <a:avLst/>
          </a:prstGeom>
          <a:ln w="28575">
            <a:solidFill>
              <a:srgbClr val="00B05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6966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10B0A5-0981-4CB0-A6AC-286081F28774}"/>
              </a:ext>
            </a:extLst>
          </p:cNvPr>
          <p:cNvSpPr>
            <a:spLocks noGrp="1"/>
          </p:cNvSpPr>
          <p:nvPr>
            <p:ph type="sldNum" sz="quarter" idx="17"/>
          </p:nvPr>
        </p:nvSpPr>
        <p:spPr/>
        <p:txBody>
          <a:bodyPr/>
          <a:lstStyle/>
          <a:p>
            <a:fld id="{58AE716E-68DD-2249-A7FA-8AEF0B14DF81}" type="slidenum">
              <a:rPr lang="en-US" smtClean="0"/>
              <a:pPr/>
              <a:t>37</a:t>
            </a:fld>
            <a:endParaRPr lang="en-US" dirty="0"/>
          </a:p>
        </p:txBody>
      </p:sp>
      <p:sp>
        <p:nvSpPr>
          <p:cNvPr id="5" name="Title 4">
            <a:extLst>
              <a:ext uri="{FF2B5EF4-FFF2-40B4-BE49-F238E27FC236}">
                <a16:creationId xmlns:a16="http://schemas.microsoft.com/office/drawing/2014/main" id="{4DA2C61A-275B-4B55-BB0B-92716675F2E9}"/>
              </a:ext>
            </a:extLst>
          </p:cNvPr>
          <p:cNvSpPr>
            <a:spLocks noGrp="1"/>
          </p:cNvSpPr>
          <p:nvPr>
            <p:ph type="title"/>
          </p:nvPr>
        </p:nvSpPr>
        <p:spPr>
          <a:xfrm>
            <a:off x="548640" y="91440"/>
            <a:ext cx="11369529" cy="731520"/>
          </a:xfrm>
        </p:spPr>
        <p:txBody>
          <a:bodyPr>
            <a:noAutofit/>
          </a:bodyPr>
          <a:lstStyle/>
          <a:p>
            <a:r>
              <a:rPr lang="en-US" sz="3600" dirty="0"/>
              <a:t>Stopping a Remote Session</a:t>
            </a:r>
          </a:p>
        </p:txBody>
      </p:sp>
      <p:pic>
        <p:nvPicPr>
          <p:cNvPr id="10" name="Picture 9" descr="Graphical user interface, application&#10;&#10;Description automatically generated">
            <a:extLst>
              <a:ext uri="{FF2B5EF4-FFF2-40B4-BE49-F238E27FC236}">
                <a16:creationId xmlns:a16="http://schemas.microsoft.com/office/drawing/2014/main" id="{8760E362-5E13-4F42-B6B6-92A8754D0E00}"/>
              </a:ext>
            </a:extLst>
          </p:cNvPr>
          <p:cNvPicPr>
            <a:picLocks noChangeAspect="1"/>
          </p:cNvPicPr>
          <p:nvPr/>
        </p:nvPicPr>
        <p:blipFill rotWithShape="1">
          <a:blip r:embed="rId3">
            <a:extLst>
              <a:ext uri="{28A0092B-C50C-407E-A947-70E740481C1C}">
                <a14:useLocalDpi xmlns:a14="http://schemas.microsoft.com/office/drawing/2010/main" val="0"/>
              </a:ext>
            </a:extLst>
          </a:blip>
          <a:srcRect b="13235"/>
          <a:stretch/>
        </p:blipFill>
        <p:spPr>
          <a:xfrm>
            <a:off x="2940405" y="1358893"/>
            <a:ext cx="6585998" cy="4549950"/>
          </a:xfrm>
          <a:prstGeom prst="rect">
            <a:avLst/>
          </a:prstGeom>
          <a:ln w="19050">
            <a:solidFill>
              <a:srgbClr val="00B05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577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1B0BFC-0F3C-4661-B955-C18F9A1C6A78}"/>
              </a:ext>
            </a:extLst>
          </p:cNvPr>
          <p:cNvSpPr>
            <a:spLocks noGrp="1"/>
          </p:cNvSpPr>
          <p:nvPr>
            <p:ph sz="quarter" idx="15"/>
          </p:nvPr>
        </p:nvSpPr>
        <p:spPr>
          <a:xfrm>
            <a:off x="548640" y="1434720"/>
            <a:ext cx="10727472" cy="4728799"/>
          </a:xfrm>
        </p:spPr>
        <p:txBody>
          <a:bodyPr>
            <a:normAutofit fontScale="92500" lnSpcReduction="10000"/>
          </a:bodyPr>
          <a:lstStyle/>
          <a:p>
            <a:r>
              <a:rPr lang="en-US" sz="2600" dirty="0"/>
              <a:t>If you need additional information or have questions, please consult the </a:t>
            </a:r>
            <a:r>
              <a:rPr lang="en-US" sz="2600" i="1" dirty="0"/>
              <a:t>Quick Guide for Test Administrators for Remote Summative Administration </a:t>
            </a:r>
            <a:r>
              <a:rPr lang="en-US" sz="2600" dirty="0"/>
              <a:t>located on the AlohaHSAP.org portal: </a:t>
            </a:r>
            <a:r>
              <a:rPr lang="en-US" sz="2600" dirty="0">
                <a:solidFill>
                  <a:srgbClr val="53565A"/>
                </a:solidFill>
                <a:hlinkClick r:id="rId3"/>
              </a:rPr>
              <a:t>https://smarterbalanced.alohahsap.org/resources/resources-2022-2023/remote-summative-test-administration-2022-2023</a:t>
            </a:r>
            <a:r>
              <a:rPr lang="en-US" sz="2600" dirty="0"/>
              <a:t>. </a:t>
            </a:r>
          </a:p>
          <a:p>
            <a:r>
              <a:rPr lang="en-US" sz="2600" dirty="0"/>
              <a:t>If you need further assistance, you call or email the HSAP Help Desk.</a:t>
            </a:r>
          </a:p>
          <a:p>
            <a:pPr lvl="1"/>
            <a:r>
              <a:rPr lang="en-US" sz="2600" dirty="0"/>
              <a:t>Hours: 7:30 a.m. to 4:00 p.m. </a:t>
            </a:r>
            <a:r>
              <a:rPr lang="en-US" sz="2600" dirty="0" err="1"/>
              <a:t>HST</a:t>
            </a:r>
            <a:r>
              <a:rPr lang="en-US" sz="2600" dirty="0"/>
              <a:t>, Monday – Friday (except holidays)</a:t>
            </a:r>
          </a:p>
          <a:p>
            <a:pPr lvl="1"/>
            <a:r>
              <a:rPr lang="en-US" sz="2600" dirty="0"/>
              <a:t>Phone: 1-866-648-3712</a:t>
            </a:r>
          </a:p>
          <a:p>
            <a:pPr lvl="1"/>
            <a:r>
              <a:rPr lang="en-US" sz="2600" dirty="0"/>
              <a:t>Email: </a:t>
            </a:r>
            <a:r>
              <a:rPr lang="en-US" sz="2600" dirty="0" err="1">
                <a:hlinkClick r:id="rId4"/>
              </a:rPr>
              <a:t>HSAPHelpDesk@cambiumassessment.com</a:t>
            </a:r>
            <a:r>
              <a:rPr lang="en-US" sz="2600" dirty="0"/>
              <a:t> </a:t>
            </a:r>
          </a:p>
        </p:txBody>
      </p:sp>
      <p:sp>
        <p:nvSpPr>
          <p:cNvPr id="3" name="Slide Number Placeholder 2">
            <a:extLst>
              <a:ext uri="{FF2B5EF4-FFF2-40B4-BE49-F238E27FC236}">
                <a16:creationId xmlns:a16="http://schemas.microsoft.com/office/drawing/2014/main" id="{5CCDB79E-DECF-44EE-BDEF-3127BD014109}"/>
              </a:ext>
            </a:extLst>
          </p:cNvPr>
          <p:cNvSpPr>
            <a:spLocks noGrp="1"/>
          </p:cNvSpPr>
          <p:nvPr>
            <p:ph type="sldNum" sz="quarter" idx="17"/>
          </p:nvPr>
        </p:nvSpPr>
        <p:spPr/>
        <p:txBody>
          <a:bodyPr/>
          <a:lstStyle/>
          <a:p>
            <a:fld id="{58AE716E-68DD-2249-A7FA-8AEF0B14DF81}" type="slidenum">
              <a:rPr lang="en-US" smtClean="0"/>
              <a:pPr/>
              <a:t>38</a:t>
            </a:fld>
            <a:endParaRPr lang="en-US" dirty="0"/>
          </a:p>
        </p:txBody>
      </p:sp>
      <p:sp>
        <p:nvSpPr>
          <p:cNvPr id="5" name="Title 4">
            <a:extLst>
              <a:ext uri="{FF2B5EF4-FFF2-40B4-BE49-F238E27FC236}">
                <a16:creationId xmlns:a16="http://schemas.microsoft.com/office/drawing/2014/main" id="{D56DBA33-6AE6-48EB-BA36-8BFEEF59D2F5}"/>
              </a:ext>
            </a:extLst>
          </p:cNvPr>
          <p:cNvSpPr>
            <a:spLocks noGrp="1"/>
          </p:cNvSpPr>
          <p:nvPr>
            <p:ph type="title"/>
          </p:nvPr>
        </p:nvSpPr>
        <p:spPr>
          <a:xfrm>
            <a:off x="548640" y="91440"/>
            <a:ext cx="11369529" cy="731520"/>
          </a:xfrm>
        </p:spPr>
        <p:txBody>
          <a:bodyPr>
            <a:noAutofit/>
          </a:bodyPr>
          <a:lstStyle/>
          <a:p>
            <a:r>
              <a:rPr lang="en-US" sz="3600" dirty="0"/>
              <a:t>Thank You!</a:t>
            </a:r>
          </a:p>
        </p:txBody>
      </p:sp>
    </p:spTree>
    <p:extLst>
      <p:ext uri="{BB962C8B-B14F-4D97-AF65-F5344CB8AC3E}">
        <p14:creationId xmlns:p14="http://schemas.microsoft.com/office/powerpoint/2010/main" val="75556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E654B3-1692-4237-A25C-1E19F4844480}"/>
              </a:ext>
            </a:extLst>
          </p:cNvPr>
          <p:cNvSpPr>
            <a:spLocks noGrp="1"/>
          </p:cNvSpPr>
          <p:nvPr>
            <p:ph sz="quarter" idx="15"/>
          </p:nvPr>
        </p:nvSpPr>
        <p:spPr>
          <a:xfrm>
            <a:off x="774700" y="1327354"/>
            <a:ext cx="10642600" cy="4844846"/>
          </a:xfrm>
        </p:spPr>
        <p:txBody>
          <a:bodyPr>
            <a:normAutofit fontScale="85000" lnSpcReduction="10000"/>
          </a:bodyPr>
          <a:lstStyle/>
          <a:p>
            <a:pPr>
              <a:lnSpc>
                <a:spcPct val="100000"/>
              </a:lnSpc>
              <a:spcBef>
                <a:spcPts val="1200"/>
              </a:spcBef>
            </a:pPr>
            <a:r>
              <a:rPr lang="en-US" sz="2600" dirty="0">
                <a:solidFill>
                  <a:srgbClr val="53565A"/>
                </a:solidFill>
              </a:rPr>
              <a:t>TAs and students will not be asked to share any additional personally identifiable information than they would share in an ordinary test session in a classroom.</a:t>
            </a:r>
          </a:p>
          <a:p>
            <a:pPr>
              <a:lnSpc>
                <a:spcPct val="100000"/>
              </a:lnSpc>
              <a:spcBef>
                <a:spcPts val="1200"/>
              </a:spcBef>
            </a:pPr>
            <a:r>
              <a:rPr lang="en-US" sz="2600" dirty="0">
                <a:solidFill>
                  <a:srgbClr val="53565A"/>
                </a:solidFill>
              </a:rPr>
              <a:t>For additional information, please see the HIDOE Remote Test Administration Guidelines on the AlohaHSAP.org portal site: </a:t>
            </a:r>
            <a:r>
              <a:rPr lang="en-US" sz="2600" dirty="0">
                <a:solidFill>
                  <a:srgbClr val="53565A"/>
                </a:solidFill>
                <a:hlinkClick r:id="rId3"/>
              </a:rPr>
              <a:t>https://smarterbalanced.alohahsap.org/resources/resources-2022-2023/remote-summative-test-administration-2022-2023</a:t>
            </a:r>
            <a:r>
              <a:rPr lang="en-US" sz="2600" dirty="0">
                <a:solidFill>
                  <a:srgbClr val="53565A"/>
                </a:solidFill>
              </a:rPr>
              <a:t> </a:t>
            </a:r>
          </a:p>
          <a:p>
            <a:pPr>
              <a:lnSpc>
                <a:spcPct val="100000"/>
              </a:lnSpc>
              <a:spcBef>
                <a:spcPts val="1200"/>
              </a:spcBef>
            </a:pPr>
            <a:r>
              <a:rPr lang="en-US" sz="2600" dirty="0">
                <a:solidFill>
                  <a:srgbClr val="53565A"/>
                </a:solidFill>
              </a:rPr>
              <a:t>TAs will need to take and pass the Remote TA Certification Test PRIOR to administering the test.</a:t>
            </a:r>
          </a:p>
          <a:p>
            <a:pPr>
              <a:lnSpc>
                <a:spcPct val="100000"/>
              </a:lnSpc>
              <a:spcBef>
                <a:spcPts val="1200"/>
              </a:spcBef>
            </a:pPr>
            <a:r>
              <a:rPr lang="en-US" sz="2600" dirty="0">
                <a:solidFill>
                  <a:srgbClr val="53565A"/>
                </a:solidFill>
              </a:rPr>
              <a:t>TAs will need to have a WebEx session set up in advance for second device monitoring.</a:t>
            </a:r>
          </a:p>
          <a:p>
            <a:pPr>
              <a:lnSpc>
                <a:spcPct val="100000"/>
              </a:lnSpc>
              <a:spcBef>
                <a:spcPts val="1200"/>
              </a:spcBef>
            </a:pPr>
            <a:r>
              <a:rPr lang="en-US" sz="2600" dirty="0">
                <a:solidFill>
                  <a:srgbClr val="53565A"/>
                </a:solidFill>
              </a:rPr>
              <a:t>TAs will need to be able to record the WebEx session for upload into the </a:t>
            </a:r>
            <a:r>
              <a:rPr lang="en-US" sz="2600" dirty="0" err="1">
                <a:solidFill>
                  <a:srgbClr val="53565A"/>
                </a:solidFill>
              </a:rPr>
              <a:t>Caveon</a:t>
            </a:r>
            <a:r>
              <a:rPr lang="en-US" sz="2600" dirty="0">
                <a:solidFill>
                  <a:srgbClr val="53565A"/>
                </a:solidFill>
              </a:rPr>
              <a:t> Core system post-testing.</a:t>
            </a:r>
          </a:p>
          <a:p>
            <a:pPr>
              <a:lnSpc>
                <a:spcPct val="100000"/>
              </a:lnSpc>
              <a:spcBef>
                <a:spcPts val="1200"/>
              </a:spcBef>
            </a:pPr>
            <a:r>
              <a:rPr lang="en-US" sz="2600" dirty="0">
                <a:solidFill>
                  <a:srgbClr val="53565A"/>
                </a:solidFill>
              </a:rPr>
              <a:t>Students will need to have second device present and enabled for </a:t>
            </a:r>
            <a:r>
              <a:rPr lang="en-US" sz="2600" dirty="0" err="1">
                <a:solidFill>
                  <a:srgbClr val="53565A"/>
                </a:solidFill>
              </a:rPr>
              <a:t>webconferencing</a:t>
            </a:r>
            <a:r>
              <a:rPr lang="en-US" sz="2600" dirty="0">
                <a:solidFill>
                  <a:srgbClr val="53565A"/>
                </a:solidFill>
              </a:rPr>
              <a:t> (audio and video enabled).</a:t>
            </a:r>
          </a:p>
        </p:txBody>
      </p:sp>
      <p:sp>
        <p:nvSpPr>
          <p:cNvPr id="3" name="Slide Number Placeholder 2">
            <a:extLst>
              <a:ext uri="{FF2B5EF4-FFF2-40B4-BE49-F238E27FC236}">
                <a16:creationId xmlns:a16="http://schemas.microsoft.com/office/drawing/2014/main" id="{FD9B62BC-0BC8-4D04-B8CD-0910F6829B5B}"/>
              </a:ext>
            </a:extLst>
          </p:cNvPr>
          <p:cNvSpPr>
            <a:spLocks noGrp="1"/>
          </p:cNvSpPr>
          <p:nvPr>
            <p:ph type="sldNum" sz="quarter" idx="17"/>
          </p:nvPr>
        </p:nvSpPr>
        <p:spPr/>
        <p:txBody>
          <a:bodyPr/>
          <a:lstStyle/>
          <a:p>
            <a:fld id="{58AE716E-68DD-2249-A7FA-8AEF0B14DF81}" type="slidenum">
              <a:rPr lang="en-US" smtClean="0"/>
              <a:pPr/>
              <a:t>4</a:t>
            </a:fld>
            <a:endParaRPr lang="en-US" dirty="0"/>
          </a:p>
        </p:txBody>
      </p:sp>
      <p:sp>
        <p:nvSpPr>
          <p:cNvPr id="5" name="Title 4">
            <a:extLst>
              <a:ext uri="{FF2B5EF4-FFF2-40B4-BE49-F238E27FC236}">
                <a16:creationId xmlns:a16="http://schemas.microsoft.com/office/drawing/2014/main" id="{4B208958-2FB5-43A4-85A5-88308C6548B6}"/>
              </a:ext>
            </a:extLst>
          </p:cNvPr>
          <p:cNvSpPr>
            <a:spLocks noGrp="1"/>
          </p:cNvSpPr>
          <p:nvPr>
            <p:ph type="title"/>
          </p:nvPr>
        </p:nvSpPr>
        <p:spPr>
          <a:xfrm>
            <a:off x="548640" y="91440"/>
            <a:ext cx="11369529" cy="731520"/>
          </a:xfrm>
        </p:spPr>
        <p:txBody>
          <a:bodyPr>
            <a:noAutofit/>
          </a:bodyPr>
          <a:lstStyle/>
          <a:p>
            <a:r>
              <a:rPr lang="en-US" sz="3600" dirty="0"/>
              <a:t>Security and Privacy</a:t>
            </a:r>
          </a:p>
        </p:txBody>
      </p:sp>
    </p:spTree>
    <p:extLst>
      <p:ext uri="{BB962C8B-B14F-4D97-AF65-F5344CB8AC3E}">
        <p14:creationId xmlns:p14="http://schemas.microsoft.com/office/powerpoint/2010/main" val="249156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856DDC-7D4B-46B2-819A-3A1DB715F2D3}"/>
              </a:ext>
            </a:extLst>
          </p:cNvPr>
          <p:cNvSpPr>
            <a:spLocks noGrp="1"/>
          </p:cNvSpPr>
          <p:nvPr>
            <p:ph sz="quarter" idx="15"/>
          </p:nvPr>
        </p:nvSpPr>
        <p:spPr>
          <a:xfrm>
            <a:off x="1120307" y="1463040"/>
            <a:ext cx="9951386" cy="4279392"/>
          </a:xfrm>
        </p:spPr>
        <p:txBody>
          <a:bodyPr>
            <a:normAutofit fontScale="92500" lnSpcReduction="20000"/>
          </a:bodyPr>
          <a:lstStyle/>
          <a:p>
            <a:pPr marL="0" indent="0">
              <a:lnSpc>
                <a:spcPct val="100000"/>
              </a:lnSpc>
              <a:buFont typeface="Times New Roman" panose="02020603050405020304" pitchFamily="18" charset="0"/>
              <a:buNone/>
            </a:pPr>
            <a:r>
              <a:rPr lang="en-US" sz="2800" dirty="0"/>
              <a:t>Parent or guardian and student consent is required for a student to participate in a remotely administered test session (signed Parent/Student agreement).</a:t>
            </a:r>
          </a:p>
          <a:p>
            <a:pPr>
              <a:lnSpc>
                <a:spcPct val="100000"/>
              </a:lnSpc>
            </a:pPr>
            <a:r>
              <a:rPr lang="en-US" sz="2800" dirty="0">
                <a:solidFill>
                  <a:srgbClr val="53565A"/>
                </a:solidFill>
              </a:rPr>
              <a:t>HIDOE Assessment Parent/Guardian Remote Test Administration Agreement Form: </a:t>
            </a:r>
          </a:p>
          <a:p>
            <a:pPr lvl="1">
              <a:lnSpc>
                <a:spcPct val="100000"/>
              </a:lnSpc>
            </a:pPr>
            <a:r>
              <a:rPr lang="en-US" sz="2800" dirty="0">
                <a:solidFill>
                  <a:srgbClr val="53565A"/>
                </a:solidFill>
                <a:hlinkClick r:id="rId3"/>
              </a:rPr>
              <a:t>https://smarterbalanced.alohahsap.org/resources/resources-2022-2023/remote-summative-test-administration-2022-2023</a:t>
            </a:r>
            <a:r>
              <a:rPr lang="en-US" sz="2800" dirty="0">
                <a:solidFill>
                  <a:srgbClr val="53565A"/>
                </a:solidFill>
              </a:rPr>
              <a:t> </a:t>
            </a:r>
          </a:p>
          <a:p>
            <a:pPr>
              <a:lnSpc>
                <a:spcPct val="100000"/>
              </a:lnSpc>
            </a:pPr>
            <a:r>
              <a:rPr lang="en-US" sz="2800" dirty="0">
                <a:solidFill>
                  <a:srgbClr val="53565A"/>
                </a:solidFill>
              </a:rPr>
              <a:t>HIDOE Remote Test Administration Guidelines Spring 2023:</a:t>
            </a:r>
          </a:p>
          <a:p>
            <a:pPr lvl="1">
              <a:lnSpc>
                <a:spcPct val="100000"/>
              </a:lnSpc>
            </a:pPr>
            <a:r>
              <a:rPr lang="en-US" sz="2800" dirty="0">
                <a:solidFill>
                  <a:srgbClr val="53565A"/>
                </a:solidFill>
                <a:hlinkClick r:id="rId3"/>
              </a:rPr>
              <a:t>https://smarterbalanced.alohahsap.org/resources/resources-2022-2023/remote-summative-test-administration-2022-2023</a:t>
            </a:r>
            <a:r>
              <a:rPr lang="en-US" sz="2800" dirty="0">
                <a:solidFill>
                  <a:srgbClr val="53565A"/>
                </a:solidFill>
              </a:rPr>
              <a:t> </a:t>
            </a:r>
          </a:p>
        </p:txBody>
      </p:sp>
      <p:sp>
        <p:nvSpPr>
          <p:cNvPr id="3" name="Slide Number Placeholder 2">
            <a:extLst>
              <a:ext uri="{FF2B5EF4-FFF2-40B4-BE49-F238E27FC236}">
                <a16:creationId xmlns:a16="http://schemas.microsoft.com/office/drawing/2014/main" id="{23024EB3-5005-40F1-B9BE-999B27614C96}"/>
              </a:ext>
            </a:extLst>
          </p:cNvPr>
          <p:cNvSpPr>
            <a:spLocks noGrp="1"/>
          </p:cNvSpPr>
          <p:nvPr>
            <p:ph type="sldNum" sz="quarter" idx="17"/>
          </p:nvPr>
        </p:nvSpPr>
        <p:spPr/>
        <p:txBody>
          <a:bodyPr/>
          <a:lstStyle/>
          <a:p>
            <a:fld id="{58AE716E-68DD-2249-A7FA-8AEF0B14DF81}" type="slidenum">
              <a:rPr lang="en-US" smtClean="0"/>
              <a:pPr/>
              <a:t>5</a:t>
            </a:fld>
            <a:endParaRPr lang="en-US" dirty="0"/>
          </a:p>
        </p:txBody>
      </p:sp>
      <p:sp>
        <p:nvSpPr>
          <p:cNvPr id="5" name="Title 4">
            <a:extLst>
              <a:ext uri="{FF2B5EF4-FFF2-40B4-BE49-F238E27FC236}">
                <a16:creationId xmlns:a16="http://schemas.microsoft.com/office/drawing/2014/main" id="{EFF3B59F-1586-4FE1-B30D-B5E01CD82C27}"/>
              </a:ext>
            </a:extLst>
          </p:cNvPr>
          <p:cNvSpPr>
            <a:spLocks noGrp="1"/>
          </p:cNvSpPr>
          <p:nvPr>
            <p:ph type="title"/>
          </p:nvPr>
        </p:nvSpPr>
        <p:spPr>
          <a:xfrm>
            <a:off x="548640" y="134402"/>
            <a:ext cx="11369529" cy="688557"/>
          </a:xfrm>
        </p:spPr>
        <p:txBody>
          <a:bodyPr>
            <a:noAutofit/>
          </a:bodyPr>
          <a:lstStyle/>
          <a:p>
            <a:r>
              <a:rPr lang="en-US" sz="3600" dirty="0"/>
              <a:t>Obtaining Parent and Student Consent</a:t>
            </a:r>
          </a:p>
        </p:txBody>
      </p:sp>
    </p:spTree>
    <p:extLst>
      <p:ext uri="{BB962C8B-B14F-4D97-AF65-F5344CB8AC3E}">
        <p14:creationId xmlns:p14="http://schemas.microsoft.com/office/powerpoint/2010/main" val="233567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B0ADB-0576-47CA-BED6-1A89829109F8}"/>
              </a:ext>
            </a:extLst>
          </p:cNvPr>
          <p:cNvSpPr>
            <a:spLocks noGrp="1"/>
          </p:cNvSpPr>
          <p:nvPr>
            <p:ph type="sldNum" sz="quarter" idx="17"/>
          </p:nvPr>
        </p:nvSpPr>
        <p:spPr/>
        <p:txBody>
          <a:bodyPr/>
          <a:lstStyle/>
          <a:p>
            <a:fld id="{58AE716E-68DD-2249-A7FA-8AEF0B14DF81}" type="slidenum">
              <a:rPr lang="en-US" smtClean="0"/>
              <a:pPr/>
              <a:t>6</a:t>
            </a:fld>
            <a:endParaRPr lang="en-US" dirty="0"/>
          </a:p>
        </p:txBody>
      </p:sp>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a:xfrm>
            <a:off x="283652" y="79136"/>
            <a:ext cx="11158780" cy="925288"/>
          </a:xfrm>
        </p:spPr>
        <p:txBody>
          <a:bodyPr>
            <a:noAutofit/>
          </a:bodyPr>
          <a:lstStyle/>
          <a:p>
            <a:r>
              <a:rPr lang="en-US" sz="3400" dirty="0"/>
              <a:t>Ensuring that You and your Students Have the Proper Hardware and Software</a:t>
            </a:r>
          </a:p>
        </p:txBody>
      </p:sp>
      <p:graphicFrame>
        <p:nvGraphicFramePr>
          <p:cNvPr id="6" name="Table 8">
            <a:extLst>
              <a:ext uri="{FF2B5EF4-FFF2-40B4-BE49-F238E27FC236}">
                <a16:creationId xmlns:a16="http://schemas.microsoft.com/office/drawing/2014/main" id="{5DEADB80-6EDD-4549-A918-1718C8464DCD}"/>
              </a:ext>
            </a:extLst>
          </p:cNvPr>
          <p:cNvGraphicFramePr>
            <a:graphicFrameLocks noGrp="1"/>
          </p:cNvGraphicFramePr>
          <p:nvPr>
            <p:extLst>
              <p:ext uri="{D42A27DB-BD31-4B8C-83A1-F6EECF244321}">
                <p14:modId xmlns:p14="http://schemas.microsoft.com/office/powerpoint/2010/main" val="1863317101"/>
              </p:ext>
            </p:extLst>
          </p:nvPr>
        </p:nvGraphicFramePr>
        <p:xfrm>
          <a:off x="331818" y="1270087"/>
          <a:ext cx="11528364" cy="3708246"/>
        </p:xfrm>
        <a:graphic>
          <a:graphicData uri="http://schemas.openxmlformats.org/drawingml/2006/table">
            <a:tbl>
              <a:tblPr firstRow="1" bandRow="1">
                <a:tableStyleId>{470918CE-3593-4766-BCB9-121BF4E22A45}</a:tableStyleId>
              </a:tblPr>
              <a:tblGrid>
                <a:gridCol w="6030882">
                  <a:extLst>
                    <a:ext uri="{9D8B030D-6E8A-4147-A177-3AD203B41FA5}">
                      <a16:colId xmlns:a16="http://schemas.microsoft.com/office/drawing/2014/main" val="4282368661"/>
                    </a:ext>
                  </a:extLst>
                </a:gridCol>
                <a:gridCol w="5497482">
                  <a:extLst>
                    <a:ext uri="{9D8B030D-6E8A-4147-A177-3AD203B41FA5}">
                      <a16:colId xmlns:a16="http://schemas.microsoft.com/office/drawing/2014/main" val="4189533031"/>
                    </a:ext>
                  </a:extLst>
                </a:gridCol>
              </a:tblGrid>
              <a:tr h="319643">
                <a:tc>
                  <a:txBody>
                    <a:bodyPr/>
                    <a:lstStyle/>
                    <a:p>
                      <a:r>
                        <a:rPr lang="en-US" dirty="0"/>
                        <a:t>Hardware / Software</a:t>
                      </a:r>
                    </a:p>
                  </a:txBody>
                  <a:tcPr/>
                </a:tc>
                <a:tc>
                  <a:txBody>
                    <a:bodyPr/>
                    <a:lstStyle/>
                    <a:p>
                      <a:r>
                        <a:rPr lang="en-US" dirty="0"/>
                        <a:t> Who needs the hardware/software</a:t>
                      </a:r>
                    </a:p>
                  </a:txBody>
                  <a:tcPr/>
                </a:tc>
                <a:extLst>
                  <a:ext uri="{0D108BD9-81ED-4DB2-BD59-A6C34878D82A}">
                    <a16:rowId xmlns:a16="http://schemas.microsoft.com/office/drawing/2014/main" val="1856577666"/>
                  </a:ext>
                </a:extLst>
              </a:tr>
              <a:tr h="499169">
                <a:tc>
                  <a:txBody>
                    <a:bodyPr/>
                    <a:lstStyle/>
                    <a:p>
                      <a:r>
                        <a:rPr lang="en-US" sz="1800" dirty="0"/>
                        <a:t>Supported desktop or laptop running any supported version of Windows, macOS, or </a:t>
                      </a:r>
                      <a:r>
                        <a:rPr lang="en-US" sz="1800" dirty="0" err="1"/>
                        <a:t>ChromeOS</a:t>
                      </a:r>
                      <a:r>
                        <a:rPr lang="en-US" sz="1800" dirty="0"/>
                        <a:t>*</a:t>
                      </a:r>
                    </a:p>
                  </a:txBody>
                  <a:tcPr/>
                </a:tc>
                <a:tc>
                  <a:txBody>
                    <a:bodyPr/>
                    <a:lstStyle/>
                    <a:p>
                      <a:pPr marL="285750" indent="-285750">
                        <a:buFont typeface="Arial" panose="020B0604020202020204" pitchFamily="34" charset="0"/>
                        <a:buChar char="•"/>
                      </a:pPr>
                      <a:r>
                        <a:rPr lang="en-US" sz="1800" dirty="0"/>
                        <a:t>Test Administrators</a:t>
                      </a:r>
                    </a:p>
                    <a:p>
                      <a:pPr marL="285750" indent="-285750">
                        <a:buFont typeface="Arial" panose="020B0604020202020204" pitchFamily="34" charset="0"/>
                        <a:buChar char="•"/>
                      </a:pPr>
                      <a:r>
                        <a:rPr lang="en-US" sz="1800" dirty="0"/>
                        <a:t>Students</a:t>
                      </a:r>
                    </a:p>
                  </a:txBody>
                  <a:tcPr/>
                </a:tc>
                <a:extLst>
                  <a:ext uri="{0D108BD9-81ED-4DB2-BD59-A6C34878D82A}">
                    <a16:rowId xmlns:a16="http://schemas.microsoft.com/office/drawing/2014/main" val="2480975832"/>
                  </a:ext>
                </a:extLst>
              </a:tr>
              <a:tr h="2539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Supported iPad running any supported version of </a:t>
                      </a:r>
                      <a:r>
                        <a:rPr lang="en-US" sz="1800" dirty="0" err="1"/>
                        <a:t>iPadOS</a:t>
                      </a:r>
                      <a:r>
                        <a:rPr lang="en-US" sz="1800" dirty="0"/>
                        <a:t>*</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Students</a:t>
                      </a:r>
                    </a:p>
                  </a:txBody>
                  <a:tcPr/>
                </a:tc>
                <a:extLst>
                  <a:ext uri="{0D108BD9-81ED-4DB2-BD59-A6C34878D82A}">
                    <a16:rowId xmlns:a16="http://schemas.microsoft.com/office/drawing/2014/main" val="432741408"/>
                  </a:ext>
                </a:extLst>
              </a:tr>
              <a:tr h="2539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Supported version of Chrome web browser</a:t>
                      </a:r>
                      <a:endParaRPr lang="en-US" sz="1600" i="1" dirty="0"/>
                    </a:p>
                  </a:txBody>
                  <a:tcPr/>
                </a:tc>
                <a:tc>
                  <a:txBody>
                    <a:bodyPr/>
                    <a:lstStyle/>
                    <a:p>
                      <a:pPr marL="285750" indent="-285750">
                        <a:buFont typeface="Arial" panose="020B0604020202020204" pitchFamily="34" charset="0"/>
                        <a:buChar char="•"/>
                      </a:pPr>
                      <a:r>
                        <a:rPr lang="en-US" sz="1800" dirty="0"/>
                        <a:t>Test Administrators</a:t>
                      </a:r>
                    </a:p>
                  </a:txBody>
                  <a:tcPr/>
                </a:tc>
                <a:extLst>
                  <a:ext uri="{0D108BD9-81ED-4DB2-BD59-A6C34878D82A}">
                    <a16:rowId xmlns:a16="http://schemas.microsoft.com/office/drawing/2014/main" val="311844028"/>
                  </a:ext>
                </a:extLst>
              </a:tr>
              <a:tr h="446886">
                <a:tc>
                  <a:txBody>
                    <a:bodyPr/>
                    <a:lstStyle/>
                    <a:p>
                      <a:r>
                        <a:rPr lang="en-US" sz="1800" dirty="0"/>
                        <a:t>Secure Browser</a:t>
                      </a:r>
                      <a:endParaRPr lang="en-US" sz="1800" i="1" dirty="0"/>
                    </a:p>
                  </a:txBody>
                  <a:tcPr/>
                </a:tc>
                <a:tc>
                  <a:txBody>
                    <a:bodyPr/>
                    <a:lstStyle/>
                    <a:p>
                      <a:pPr marL="285750" indent="-285750">
                        <a:buFont typeface="Arial" panose="020B0604020202020204" pitchFamily="34" charset="0"/>
                        <a:buChar char="•"/>
                      </a:pPr>
                      <a:r>
                        <a:rPr lang="en-US" sz="1800" dirty="0"/>
                        <a:t>Students</a:t>
                      </a:r>
                    </a:p>
                  </a:txBody>
                  <a:tcPr/>
                </a:tc>
                <a:extLst>
                  <a:ext uri="{0D108BD9-81ED-4DB2-BD59-A6C34878D82A}">
                    <a16:rowId xmlns:a16="http://schemas.microsoft.com/office/drawing/2014/main" val="3500368727"/>
                  </a:ext>
                </a:extLst>
              </a:tr>
              <a:tr h="442646">
                <a:tc>
                  <a:txBody>
                    <a:bodyPr/>
                    <a:lstStyle/>
                    <a:p>
                      <a:r>
                        <a:rPr lang="en-US" sz="1800" dirty="0"/>
                        <a:t>Microphone, Speaker, and W</a:t>
                      </a:r>
                      <a:r>
                        <a:rPr lang="en-US" sz="1800" dirty="0">
                          <a:solidFill>
                            <a:srgbClr val="53565A"/>
                          </a:solidFill>
                        </a:rPr>
                        <a:t>ebcam** (student test device and second device)</a:t>
                      </a:r>
                    </a:p>
                  </a:txBody>
                  <a:tcPr/>
                </a:tc>
                <a:tc>
                  <a:txBody>
                    <a:bodyPr/>
                    <a:lstStyle/>
                    <a:p>
                      <a:pPr marL="285750" indent="-285750">
                        <a:buFont typeface="Arial" panose="020B0604020202020204" pitchFamily="34" charset="0"/>
                        <a:buChar char="•"/>
                      </a:pPr>
                      <a:r>
                        <a:rPr lang="en-US" sz="1800" dirty="0"/>
                        <a:t>Test Administrators</a:t>
                      </a:r>
                    </a:p>
                    <a:p>
                      <a:pPr marL="285750" indent="-285750">
                        <a:buFont typeface="Arial" panose="020B0604020202020204" pitchFamily="34" charset="0"/>
                        <a:buChar char="•"/>
                      </a:pPr>
                      <a:r>
                        <a:rPr lang="en-US" sz="1800" dirty="0"/>
                        <a:t>Students</a:t>
                      </a:r>
                    </a:p>
                  </a:txBody>
                  <a:tcPr/>
                </a:tc>
                <a:extLst>
                  <a:ext uri="{0D108BD9-81ED-4DB2-BD59-A6C34878D82A}">
                    <a16:rowId xmlns:a16="http://schemas.microsoft.com/office/drawing/2014/main" val="1167400488"/>
                  </a:ext>
                </a:extLst>
              </a:tr>
              <a:tr h="503849">
                <a:tc>
                  <a:txBody>
                    <a:bodyPr/>
                    <a:lstStyle/>
                    <a:p>
                      <a:r>
                        <a:rPr lang="en-US" sz="1800" dirty="0"/>
                        <a:t>Assistive Technology Software</a:t>
                      </a:r>
                    </a:p>
                  </a:txBody>
                  <a:tcPr/>
                </a:tc>
                <a:tc>
                  <a:txBody>
                    <a:bodyPr/>
                    <a:lstStyle/>
                    <a:p>
                      <a:pPr marL="285750" indent="-285750">
                        <a:buFont typeface="Arial" panose="020B0604020202020204" pitchFamily="34" charset="0"/>
                        <a:buChar char="•"/>
                      </a:pPr>
                      <a:r>
                        <a:rPr lang="en-US" sz="1800" dirty="0"/>
                        <a:t>Students requiring the use of assistive technology software such as text-to-speech or screen reader software</a:t>
                      </a:r>
                    </a:p>
                  </a:txBody>
                  <a:tcPr/>
                </a:tc>
                <a:extLst>
                  <a:ext uri="{0D108BD9-81ED-4DB2-BD59-A6C34878D82A}">
                    <a16:rowId xmlns:a16="http://schemas.microsoft.com/office/drawing/2014/main" val="1090496540"/>
                  </a:ext>
                </a:extLst>
              </a:tr>
            </a:tbl>
          </a:graphicData>
        </a:graphic>
      </p:graphicFrame>
      <p:sp>
        <p:nvSpPr>
          <p:cNvPr id="2" name="TextBox 1"/>
          <p:cNvSpPr txBox="1"/>
          <p:nvPr/>
        </p:nvSpPr>
        <p:spPr>
          <a:xfrm>
            <a:off x="331818" y="5172414"/>
            <a:ext cx="11528364" cy="830997"/>
          </a:xfrm>
          <a:prstGeom prst="rect">
            <a:avLst/>
          </a:prstGeom>
          <a:noFill/>
        </p:spPr>
        <p:txBody>
          <a:bodyPr wrap="square" rtlCol="0">
            <a:spAutoFit/>
          </a:bodyPr>
          <a:lstStyle/>
          <a:p>
            <a:pPr algn="ctr"/>
            <a:r>
              <a:rPr lang="en-US" sz="1600" dirty="0">
                <a:solidFill>
                  <a:srgbClr val="FF0000"/>
                </a:solidFill>
              </a:rPr>
              <a:t>*For more information on supported devices, see: </a:t>
            </a:r>
            <a:r>
              <a:rPr lang="en-US" sz="1600" dirty="0">
                <a:solidFill>
                  <a:srgbClr val="FF0000"/>
                </a:solidFill>
                <a:hlinkClick r:id="rId3"/>
              </a:rPr>
              <a:t>https://smarterbalanced.alohahsap.org/tech-guide.html#Supported_Devices</a:t>
            </a:r>
            <a:endParaRPr lang="en-US" sz="1600" dirty="0">
              <a:solidFill>
                <a:srgbClr val="FF0000"/>
              </a:solidFill>
            </a:endParaRPr>
          </a:p>
          <a:p>
            <a:pPr algn="ctr"/>
            <a:endParaRPr lang="en-US" sz="1600" dirty="0">
              <a:solidFill>
                <a:srgbClr val="FF0000"/>
              </a:solidFill>
            </a:endParaRPr>
          </a:p>
          <a:p>
            <a:pPr algn="ctr"/>
            <a:r>
              <a:rPr lang="en-US" sz="1600" dirty="0">
                <a:solidFill>
                  <a:srgbClr val="FF0000"/>
                </a:solidFill>
              </a:rPr>
              <a:t>** In addition to the student’s webcam, a Webex session needs to be set up to view the student.</a:t>
            </a:r>
            <a:endParaRPr lang="en-US" sz="1600" dirty="0"/>
          </a:p>
        </p:txBody>
      </p:sp>
    </p:spTree>
    <p:extLst>
      <p:ext uri="{BB962C8B-B14F-4D97-AF65-F5344CB8AC3E}">
        <p14:creationId xmlns:p14="http://schemas.microsoft.com/office/powerpoint/2010/main" val="28256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7938C-595A-48D5-92F3-1EB4B244E2E0}"/>
              </a:ext>
            </a:extLst>
          </p:cNvPr>
          <p:cNvSpPr>
            <a:spLocks noGrp="1"/>
          </p:cNvSpPr>
          <p:nvPr>
            <p:ph type="title"/>
          </p:nvPr>
        </p:nvSpPr>
        <p:spPr>
          <a:xfrm>
            <a:off x="411235" y="222313"/>
            <a:ext cx="11369529" cy="518012"/>
          </a:xfrm>
        </p:spPr>
        <p:txBody>
          <a:bodyPr>
            <a:noAutofit/>
          </a:bodyPr>
          <a:lstStyle/>
          <a:p>
            <a:r>
              <a:rPr lang="en-US" sz="3600" dirty="0"/>
              <a:t>How to Test Remote Connectivity</a:t>
            </a:r>
          </a:p>
        </p:txBody>
      </p:sp>
      <p:grpSp>
        <p:nvGrpSpPr>
          <p:cNvPr id="13" name="Group 12" descr="Image of the Network Diagnostics page and remote connectivity check location.">
            <a:extLst>
              <a:ext uri="{FF2B5EF4-FFF2-40B4-BE49-F238E27FC236}">
                <a16:creationId xmlns:a16="http://schemas.microsoft.com/office/drawing/2014/main" id="{EE48C13F-2512-4886-93B7-71930B5AF291}"/>
              </a:ext>
            </a:extLst>
          </p:cNvPr>
          <p:cNvGrpSpPr/>
          <p:nvPr/>
        </p:nvGrpSpPr>
        <p:grpSpPr>
          <a:xfrm>
            <a:off x="749568" y="1904138"/>
            <a:ext cx="5043442" cy="4213537"/>
            <a:chOff x="749568" y="1904138"/>
            <a:chExt cx="5043442" cy="4213537"/>
          </a:xfrm>
        </p:grpSpPr>
        <p:grpSp>
          <p:nvGrpSpPr>
            <p:cNvPr id="11" name="Group 10">
              <a:extLst>
                <a:ext uri="{FF2B5EF4-FFF2-40B4-BE49-F238E27FC236}">
                  <a16:creationId xmlns:a16="http://schemas.microsoft.com/office/drawing/2014/main" id="{9357B4E4-99E4-48A0-A2E4-F3BBB696906C}"/>
                </a:ext>
              </a:extLst>
            </p:cNvPr>
            <p:cNvGrpSpPr/>
            <p:nvPr/>
          </p:nvGrpSpPr>
          <p:grpSpPr>
            <a:xfrm>
              <a:off x="749568" y="1904138"/>
              <a:ext cx="5043442" cy="3594292"/>
              <a:chOff x="749568" y="1904138"/>
              <a:chExt cx="5043442" cy="3594292"/>
            </a:xfrm>
          </p:grpSpPr>
          <p:pic>
            <p:nvPicPr>
              <p:cNvPr id="4" name="Picture 3">
                <a:extLst>
                  <a:ext uri="{FF2B5EF4-FFF2-40B4-BE49-F238E27FC236}">
                    <a16:creationId xmlns:a16="http://schemas.microsoft.com/office/drawing/2014/main" id="{5E2D16A9-B33C-445C-A60F-0C199BFA9864}"/>
                  </a:ext>
                </a:extLst>
              </p:cNvPr>
              <p:cNvPicPr>
                <a:picLocks noChangeAspect="1"/>
              </p:cNvPicPr>
              <p:nvPr/>
            </p:nvPicPr>
            <p:blipFill>
              <a:blip r:embed="rId3"/>
              <a:stretch>
                <a:fillRect/>
              </a:stretch>
            </p:blipFill>
            <p:spPr>
              <a:xfrm>
                <a:off x="749568" y="1904138"/>
                <a:ext cx="5043442" cy="354468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879C4600-E447-4285-8693-5D301DD1C8E2}"/>
                  </a:ext>
                </a:extLst>
              </p:cNvPr>
              <p:cNvSpPr/>
              <p:nvPr/>
            </p:nvSpPr>
            <p:spPr>
              <a:xfrm>
                <a:off x="3777915" y="5089356"/>
                <a:ext cx="1215189" cy="40907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Arrow: Up 11">
              <a:extLst>
                <a:ext uri="{FF2B5EF4-FFF2-40B4-BE49-F238E27FC236}">
                  <a16:creationId xmlns:a16="http://schemas.microsoft.com/office/drawing/2014/main" id="{88AFEA59-4468-4131-970B-98FAB2F0D19E}"/>
                </a:ext>
              </a:extLst>
            </p:cNvPr>
            <p:cNvSpPr/>
            <p:nvPr/>
          </p:nvSpPr>
          <p:spPr>
            <a:xfrm>
              <a:off x="4196011" y="5498430"/>
              <a:ext cx="378996" cy="619245"/>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2" name="Group 1" descr="Image of the Remote Administration Connectivity checks page.">
            <a:extLst>
              <a:ext uri="{FF2B5EF4-FFF2-40B4-BE49-F238E27FC236}">
                <a16:creationId xmlns:a16="http://schemas.microsoft.com/office/drawing/2014/main" id="{7D0169B9-B79A-4200-98A0-CD3F9527A0E9}"/>
              </a:ext>
            </a:extLst>
          </p:cNvPr>
          <p:cNvGrpSpPr/>
          <p:nvPr/>
        </p:nvGrpSpPr>
        <p:grpSpPr>
          <a:xfrm>
            <a:off x="6357414" y="1904138"/>
            <a:ext cx="5085018" cy="3544683"/>
            <a:chOff x="6357414" y="1904138"/>
            <a:chExt cx="5085018" cy="3544683"/>
          </a:xfrm>
        </p:grpSpPr>
        <p:pic>
          <p:nvPicPr>
            <p:cNvPr id="9" name="Picture 8">
              <a:extLst>
                <a:ext uri="{FF2B5EF4-FFF2-40B4-BE49-F238E27FC236}">
                  <a16:creationId xmlns:a16="http://schemas.microsoft.com/office/drawing/2014/main" id="{94A44174-55ED-45D6-AE87-0F378BA36E78}"/>
                </a:ext>
              </a:extLst>
            </p:cNvPr>
            <p:cNvPicPr>
              <a:picLocks noChangeAspect="1"/>
            </p:cNvPicPr>
            <p:nvPr/>
          </p:nvPicPr>
          <p:blipFill>
            <a:blip r:embed="rId4"/>
            <a:stretch>
              <a:fillRect/>
            </a:stretch>
          </p:blipFill>
          <p:spPr>
            <a:xfrm>
              <a:off x="6357414" y="1904138"/>
              <a:ext cx="5085018" cy="354468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Arrow: Up 13">
              <a:extLst>
                <a:ext uri="{FF2B5EF4-FFF2-40B4-BE49-F238E27FC236}">
                  <a16:creationId xmlns:a16="http://schemas.microsoft.com/office/drawing/2014/main" id="{F7D98790-B286-46C6-8FE7-1F5ABDAE2413}"/>
                </a:ext>
              </a:extLst>
            </p:cNvPr>
            <p:cNvSpPr/>
            <p:nvPr/>
          </p:nvSpPr>
          <p:spPr>
            <a:xfrm rot="16200000">
              <a:off x="9410889" y="3211446"/>
              <a:ext cx="326859" cy="50695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Arrow: Up 14">
              <a:extLst>
                <a:ext uri="{FF2B5EF4-FFF2-40B4-BE49-F238E27FC236}">
                  <a16:creationId xmlns:a16="http://schemas.microsoft.com/office/drawing/2014/main" id="{381F2A76-2917-45FB-8B09-1BA82558C318}"/>
                </a:ext>
              </a:extLst>
            </p:cNvPr>
            <p:cNvSpPr/>
            <p:nvPr/>
          </p:nvSpPr>
          <p:spPr>
            <a:xfrm rot="16200000">
              <a:off x="9326666" y="3988331"/>
              <a:ext cx="326859" cy="50695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BFF376B5-22A4-4A4D-9B2C-86D3520A287F}"/>
              </a:ext>
            </a:extLst>
          </p:cNvPr>
          <p:cNvSpPr>
            <a:spLocks noGrp="1"/>
          </p:cNvSpPr>
          <p:nvPr>
            <p:ph type="sldNum" sz="quarter" idx="17"/>
          </p:nvPr>
        </p:nvSpPr>
        <p:spPr/>
        <p:txBody>
          <a:bodyPr/>
          <a:lstStyle/>
          <a:p>
            <a:fld id="{58AE716E-68DD-2249-A7FA-8AEF0B14DF81}" type="slidenum">
              <a:rPr lang="en-US" smtClean="0"/>
              <a:pPr/>
              <a:t>7</a:t>
            </a:fld>
            <a:endParaRPr lang="en-US" dirty="0"/>
          </a:p>
        </p:txBody>
      </p:sp>
    </p:spTree>
    <p:extLst>
      <p:ext uri="{BB962C8B-B14F-4D97-AF65-F5344CB8AC3E}">
        <p14:creationId xmlns:p14="http://schemas.microsoft.com/office/powerpoint/2010/main" val="358516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93F1AA-BC1E-42A0-ADC0-17D1CEF71050}"/>
              </a:ext>
            </a:extLst>
          </p:cNvPr>
          <p:cNvSpPr>
            <a:spLocks noGrp="1"/>
          </p:cNvSpPr>
          <p:nvPr>
            <p:ph type="sldNum" sz="quarter" idx="17"/>
          </p:nvPr>
        </p:nvSpPr>
        <p:spPr/>
        <p:txBody>
          <a:bodyPr/>
          <a:lstStyle/>
          <a:p>
            <a:fld id="{58AE716E-68DD-2249-A7FA-8AEF0B14DF81}" type="slidenum">
              <a:rPr lang="en-US" smtClean="0"/>
              <a:pPr/>
              <a:t>8</a:t>
            </a:fld>
            <a:endParaRPr lang="en-US" dirty="0"/>
          </a:p>
        </p:txBody>
      </p:sp>
      <p:sp>
        <p:nvSpPr>
          <p:cNvPr id="5" name="Title 4">
            <a:extLst>
              <a:ext uri="{FF2B5EF4-FFF2-40B4-BE49-F238E27FC236}">
                <a16:creationId xmlns:a16="http://schemas.microsoft.com/office/drawing/2014/main" id="{0A52C745-8E1F-423F-AFF3-148208DFC909}"/>
              </a:ext>
            </a:extLst>
          </p:cNvPr>
          <p:cNvSpPr>
            <a:spLocks noGrp="1"/>
          </p:cNvSpPr>
          <p:nvPr>
            <p:ph type="title"/>
          </p:nvPr>
        </p:nvSpPr>
        <p:spPr>
          <a:xfrm>
            <a:off x="548638" y="339476"/>
            <a:ext cx="11369529" cy="731520"/>
          </a:xfrm>
        </p:spPr>
        <p:txBody>
          <a:bodyPr>
            <a:noAutofit/>
          </a:bodyPr>
          <a:lstStyle/>
          <a:p>
            <a:r>
              <a:rPr lang="en-US" sz="3600" dirty="0"/>
              <a:t>Ensuring a Remote Student’s Internet Speed is </a:t>
            </a:r>
            <a:br>
              <a:rPr lang="en-US" sz="3600" dirty="0"/>
            </a:br>
            <a:r>
              <a:rPr lang="en-US" sz="3600" dirty="0"/>
              <a:t>Fast Enough to Test</a:t>
            </a:r>
          </a:p>
        </p:txBody>
      </p:sp>
      <p:grpSp>
        <p:nvGrpSpPr>
          <p:cNvPr id="27" name="Group 26">
            <a:extLst>
              <a:ext uri="{FF2B5EF4-FFF2-40B4-BE49-F238E27FC236}">
                <a16:creationId xmlns:a16="http://schemas.microsoft.com/office/drawing/2014/main" id="{7B46B69A-6692-4296-A1B8-2A7637A67E38}"/>
              </a:ext>
            </a:extLst>
          </p:cNvPr>
          <p:cNvGrpSpPr/>
          <p:nvPr/>
        </p:nvGrpSpPr>
        <p:grpSpPr>
          <a:xfrm>
            <a:off x="1199138" y="1238430"/>
            <a:ext cx="10522957" cy="4381140"/>
            <a:chOff x="1280160" y="1238430"/>
            <a:chExt cx="10522957" cy="4381140"/>
          </a:xfrm>
        </p:grpSpPr>
        <p:pic>
          <p:nvPicPr>
            <p:cNvPr id="20" name="Picture 19">
              <a:extLst>
                <a:ext uri="{FF2B5EF4-FFF2-40B4-BE49-F238E27FC236}">
                  <a16:creationId xmlns:a16="http://schemas.microsoft.com/office/drawing/2014/main" id="{122F7F88-D8ED-40F3-A37A-93175F82DA94}"/>
                </a:ext>
              </a:extLst>
            </p:cNvPr>
            <p:cNvPicPr>
              <a:picLocks noChangeAspect="1"/>
            </p:cNvPicPr>
            <p:nvPr/>
          </p:nvPicPr>
          <p:blipFill>
            <a:blip r:embed="rId3"/>
            <a:stretch>
              <a:fillRect/>
            </a:stretch>
          </p:blipFill>
          <p:spPr>
            <a:xfrm>
              <a:off x="1280160" y="1238430"/>
              <a:ext cx="6265803" cy="438114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33000BBF-B88E-4CD2-9B54-48A141ECACE0}"/>
                </a:ext>
              </a:extLst>
            </p:cNvPr>
            <p:cNvPicPr>
              <a:picLocks noChangeAspect="1"/>
            </p:cNvPicPr>
            <p:nvPr/>
          </p:nvPicPr>
          <p:blipFill>
            <a:blip r:embed="rId4"/>
            <a:stretch>
              <a:fillRect/>
            </a:stretch>
          </p:blipFill>
          <p:spPr>
            <a:xfrm>
              <a:off x="6314425" y="3702210"/>
              <a:ext cx="5488692" cy="11263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3" name="Arrow: Right 22">
              <a:extLst>
                <a:ext uri="{FF2B5EF4-FFF2-40B4-BE49-F238E27FC236}">
                  <a16:creationId xmlns:a16="http://schemas.microsoft.com/office/drawing/2014/main" id="{3C767430-7568-4348-8C3D-8854C733FEF5}"/>
                </a:ext>
              </a:extLst>
            </p:cNvPr>
            <p:cNvSpPr/>
            <p:nvPr/>
          </p:nvSpPr>
          <p:spPr>
            <a:xfrm>
              <a:off x="1456267" y="3509752"/>
              <a:ext cx="587021" cy="3849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Arrow: Right 23">
              <a:extLst>
                <a:ext uri="{FF2B5EF4-FFF2-40B4-BE49-F238E27FC236}">
                  <a16:creationId xmlns:a16="http://schemas.microsoft.com/office/drawing/2014/main" id="{52E58A0B-0059-4B26-A5F4-DA917BC4EABE}"/>
                </a:ext>
              </a:extLst>
            </p:cNvPr>
            <p:cNvSpPr/>
            <p:nvPr/>
          </p:nvSpPr>
          <p:spPr>
            <a:xfrm>
              <a:off x="1456266" y="3999995"/>
              <a:ext cx="587021" cy="3849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Arrow: Down 24">
              <a:extLst>
                <a:ext uri="{FF2B5EF4-FFF2-40B4-BE49-F238E27FC236}">
                  <a16:creationId xmlns:a16="http://schemas.microsoft.com/office/drawing/2014/main" id="{17FD806B-42B8-4D11-A473-9F1DE5804F26}"/>
                </a:ext>
              </a:extLst>
            </p:cNvPr>
            <p:cNvSpPr/>
            <p:nvPr/>
          </p:nvSpPr>
          <p:spPr>
            <a:xfrm>
              <a:off x="3905956" y="3894668"/>
              <a:ext cx="361244" cy="4902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Oval 25">
              <a:extLst>
                <a:ext uri="{FF2B5EF4-FFF2-40B4-BE49-F238E27FC236}">
                  <a16:creationId xmlns:a16="http://schemas.microsoft.com/office/drawing/2014/main" id="{7CBA5A78-5A32-4BBF-83A1-50392C4C0E41}"/>
                </a:ext>
              </a:extLst>
            </p:cNvPr>
            <p:cNvSpPr/>
            <p:nvPr/>
          </p:nvSpPr>
          <p:spPr>
            <a:xfrm>
              <a:off x="3879213" y="4518025"/>
              <a:ext cx="1067695" cy="403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TextBox 1">
            <a:extLst>
              <a:ext uri="{FF2B5EF4-FFF2-40B4-BE49-F238E27FC236}">
                <a16:creationId xmlns:a16="http://schemas.microsoft.com/office/drawing/2014/main" id="{E5178A92-B21D-4D89-8184-506547E5BDDC}"/>
              </a:ext>
            </a:extLst>
          </p:cNvPr>
          <p:cNvSpPr txBox="1"/>
          <p:nvPr/>
        </p:nvSpPr>
        <p:spPr>
          <a:xfrm>
            <a:off x="8018668" y="2086018"/>
            <a:ext cx="3602976" cy="400110"/>
          </a:xfrm>
          <a:prstGeom prst="rect">
            <a:avLst/>
          </a:prstGeom>
          <a:noFill/>
          <a:ln w="25400">
            <a:solidFill>
              <a:srgbClr val="FF0000"/>
            </a:solidFill>
          </a:ln>
        </p:spPr>
        <p:txBody>
          <a:bodyPr wrap="square" rtlCol="0">
            <a:spAutoFit/>
          </a:bodyPr>
          <a:lstStyle/>
          <a:p>
            <a:r>
              <a:rPr lang="en-US" sz="2000" b="1" dirty="0">
                <a:hlinkClick r:id="rId5"/>
              </a:rPr>
              <a:t>https://</a:t>
            </a:r>
            <a:r>
              <a:rPr lang="en-US" sz="2000" b="1" dirty="0" err="1">
                <a:hlinkClick r:id="rId5"/>
              </a:rPr>
              <a:t>bit.ly</a:t>
            </a:r>
            <a:r>
              <a:rPr lang="en-US" sz="2000" b="1" dirty="0">
                <a:hlinkClick r:id="rId5"/>
              </a:rPr>
              <a:t>/</a:t>
            </a:r>
            <a:r>
              <a:rPr lang="en-US" sz="2000" b="1" dirty="0" err="1">
                <a:hlinkClick r:id="rId5"/>
              </a:rPr>
              <a:t>check_my_speed</a:t>
            </a:r>
            <a:endParaRPr lang="en-US" sz="2000" b="1" dirty="0"/>
          </a:p>
        </p:txBody>
      </p:sp>
    </p:spTree>
    <p:extLst>
      <p:ext uri="{BB962C8B-B14F-4D97-AF65-F5344CB8AC3E}">
        <p14:creationId xmlns:p14="http://schemas.microsoft.com/office/powerpoint/2010/main" val="189567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66E411-B37B-402C-A369-D922F03F5F20}"/>
              </a:ext>
            </a:extLst>
          </p:cNvPr>
          <p:cNvSpPr>
            <a:spLocks noGrp="1"/>
          </p:cNvSpPr>
          <p:nvPr>
            <p:ph type="sldNum" sz="quarter" idx="17"/>
          </p:nvPr>
        </p:nvSpPr>
        <p:spPr/>
        <p:txBody>
          <a:bodyPr/>
          <a:lstStyle/>
          <a:p>
            <a:fld id="{58AE716E-68DD-2249-A7FA-8AEF0B14DF81}" type="slidenum">
              <a:rPr lang="en-US" smtClean="0"/>
              <a:pPr/>
              <a:t>9</a:t>
            </a:fld>
            <a:endParaRPr lang="en-US" dirty="0"/>
          </a:p>
        </p:txBody>
      </p:sp>
      <p:sp>
        <p:nvSpPr>
          <p:cNvPr id="5" name="Title 4">
            <a:extLst>
              <a:ext uri="{FF2B5EF4-FFF2-40B4-BE49-F238E27FC236}">
                <a16:creationId xmlns:a16="http://schemas.microsoft.com/office/drawing/2014/main" id="{5C42B84C-988E-4FDC-9BBA-319D74688C08}"/>
              </a:ext>
            </a:extLst>
          </p:cNvPr>
          <p:cNvSpPr>
            <a:spLocks noGrp="1"/>
          </p:cNvSpPr>
          <p:nvPr>
            <p:ph type="title"/>
          </p:nvPr>
        </p:nvSpPr>
        <p:spPr>
          <a:xfrm>
            <a:off x="411235" y="195149"/>
            <a:ext cx="11369529" cy="518012"/>
          </a:xfrm>
        </p:spPr>
        <p:txBody>
          <a:bodyPr>
            <a:noAutofit/>
          </a:bodyPr>
          <a:lstStyle/>
          <a:p>
            <a:r>
              <a:rPr lang="en-US" sz="3600" dirty="0"/>
              <a:t>How to Interpret your Speed Test Results </a:t>
            </a:r>
          </a:p>
        </p:txBody>
      </p:sp>
      <p:graphicFrame>
        <p:nvGraphicFramePr>
          <p:cNvPr id="6" name="Table 5">
            <a:extLst>
              <a:ext uri="{FF2B5EF4-FFF2-40B4-BE49-F238E27FC236}">
                <a16:creationId xmlns:a16="http://schemas.microsoft.com/office/drawing/2014/main" id="{DD161543-D73E-436E-96CB-2744980ABBB1}"/>
              </a:ext>
            </a:extLst>
          </p:cNvPr>
          <p:cNvGraphicFramePr>
            <a:graphicFrameLocks noGrp="1"/>
          </p:cNvGraphicFramePr>
          <p:nvPr>
            <p:extLst>
              <p:ext uri="{D42A27DB-BD31-4B8C-83A1-F6EECF244321}">
                <p14:modId xmlns:p14="http://schemas.microsoft.com/office/powerpoint/2010/main" val="2875073132"/>
              </p:ext>
            </p:extLst>
          </p:nvPr>
        </p:nvGraphicFramePr>
        <p:xfrm>
          <a:off x="1718681" y="1511988"/>
          <a:ext cx="8784626" cy="3834024"/>
        </p:xfrm>
        <a:graphic>
          <a:graphicData uri="http://schemas.openxmlformats.org/drawingml/2006/table">
            <a:tbl>
              <a:tblPr firstRow="1" firstCol="1" bandRow="1">
                <a:tableStyleId>{470918CE-3593-4766-BCB9-121BF4E22A45}</a:tableStyleId>
              </a:tblPr>
              <a:tblGrid>
                <a:gridCol w="2505745">
                  <a:extLst>
                    <a:ext uri="{9D8B030D-6E8A-4147-A177-3AD203B41FA5}">
                      <a16:colId xmlns:a16="http://schemas.microsoft.com/office/drawing/2014/main" val="3435434603"/>
                    </a:ext>
                  </a:extLst>
                </a:gridCol>
                <a:gridCol w="2372121">
                  <a:extLst>
                    <a:ext uri="{9D8B030D-6E8A-4147-A177-3AD203B41FA5}">
                      <a16:colId xmlns:a16="http://schemas.microsoft.com/office/drawing/2014/main" val="2067045130"/>
                    </a:ext>
                  </a:extLst>
                </a:gridCol>
                <a:gridCol w="1953380">
                  <a:extLst>
                    <a:ext uri="{9D8B030D-6E8A-4147-A177-3AD203B41FA5}">
                      <a16:colId xmlns:a16="http://schemas.microsoft.com/office/drawing/2014/main" val="2274042603"/>
                    </a:ext>
                  </a:extLst>
                </a:gridCol>
                <a:gridCol w="1953380">
                  <a:extLst>
                    <a:ext uri="{9D8B030D-6E8A-4147-A177-3AD203B41FA5}">
                      <a16:colId xmlns:a16="http://schemas.microsoft.com/office/drawing/2014/main" val="3952163846"/>
                    </a:ext>
                  </a:extLst>
                </a:gridCol>
              </a:tblGrid>
              <a:tr h="1639464">
                <a:tc>
                  <a:txBody>
                    <a:bodyPr/>
                    <a:lstStyle/>
                    <a:p>
                      <a:pPr marL="0" marR="0">
                        <a:spcBef>
                          <a:spcPts val="0"/>
                        </a:spcBef>
                        <a:spcAft>
                          <a:spcPts val="6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dirty="0">
                          <a:effectLst/>
                        </a:rPr>
                        <a:t>While you are administering a test and observing all students in snapshot mode: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dirty="0">
                          <a:effectLst/>
                        </a:rPr>
                        <a:t>While you are administering a test and observing one student in real-time high resolution: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dirty="0">
                          <a:effectLst/>
                        </a:rPr>
                        <a:t>While you are administering a test and conducting a one-to-one video conference with a student: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7051572"/>
                  </a:ext>
                </a:extLst>
              </a:tr>
              <a:tr h="1639464">
                <a:tc>
                  <a:txBody>
                    <a:bodyPr/>
                    <a:lstStyle/>
                    <a:p>
                      <a:pPr marL="0" marR="0">
                        <a:spcBef>
                          <a:spcPts val="0"/>
                        </a:spcBef>
                        <a:spcAft>
                          <a:spcPts val="600"/>
                        </a:spcAft>
                      </a:pPr>
                      <a:r>
                        <a:rPr lang="en-US" sz="1600" dirty="0">
                          <a:effectLst/>
                        </a:rPr>
                        <a:t>Recommended Download Speed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a:effectLst/>
                        </a:rPr>
                        <a:t>20 kilobits per second per student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a:effectLst/>
                        </a:rPr>
                        <a:t>20 kilobits per second per student plus 1.8 megabits per second for the student you are observing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a:effectLst/>
                        </a:rPr>
                        <a:t>20 kilobits per second per student plus 1.8 megabits per second for the student with whom you are video conferencing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9587957"/>
                  </a:ext>
                </a:extLst>
              </a:tr>
              <a:tr h="468418">
                <a:tc>
                  <a:txBody>
                    <a:bodyPr/>
                    <a:lstStyle/>
                    <a:p>
                      <a:pPr marL="0" marR="0">
                        <a:spcBef>
                          <a:spcPts val="0"/>
                        </a:spcBef>
                        <a:spcAft>
                          <a:spcPts val="600"/>
                        </a:spcAft>
                      </a:pPr>
                      <a:r>
                        <a:rPr lang="en-US" sz="1600">
                          <a:effectLst/>
                        </a:rPr>
                        <a:t>Recommended Upload Speed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dirty="0">
                          <a:effectLst/>
                        </a:rPr>
                        <a:t>20 kilobits per second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a:effectLst/>
                        </a:rPr>
                        <a:t>20 kilobits per second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600" dirty="0">
                          <a:effectLst/>
                        </a:rPr>
                        <a:t>1.8 megabits per second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261746"/>
                  </a:ext>
                </a:extLst>
              </a:tr>
            </a:tbl>
          </a:graphicData>
        </a:graphic>
      </p:graphicFrame>
      <p:sp>
        <p:nvSpPr>
          <p:cNvPr id="7" name="Rectangle 6">
            <a:extLst>
              <a:ext uri="{FF2B5EF4-FFF2-40B4-BE49-F238E27FC236}">
                <a16:creationId xmlns:a16="http://schemas.microsoft.com/office/drawing/2014/main" id="{6B619B2C-F2BC-4435-8FF4-9220311CC625}"/>
              </a:ext>
            </a:extLst>
          </p:cNvPr>
          <p:cNvSpPr/>
          <p:nvPr/>
        </p:nvSpPr>
        <p:spPr>
          <a:xfrm>
            <a:off x="4219888" y="3109643"/>
            <a:ext cx="2336800" cy="1711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923925412"/>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60b788f9-dbc8-42fd-99f2-081ed83a52df"/>
    <ds:schemaRef ds:uri="3c8d6406-deae-4a0d-a95e-fe53ed4a1ac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27256</TotalTime>
  <Words>7648</Words>
  <Application>Microsoft Office PowerPoint</Application>
  <PresentationFormat>Widescreen</PresentationFormat>
  <Paragraphs>538</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Narrow</vt:lpstr>
      <vt:lpstr>Calibri</vt:lpstr>
      <vt:lpstr>Franklin Gothic Book</vt:lpstr>
      <vt:lpstr>Franklin Gothic Medium</vt:lpstr>
      <vt:lpstr>Gill Sans MT</vt:lpstr>
      <vt:lpstr>Times New Roman</vt:lpstr>
      <vt:lpstr>Cambium Assessment PPT</vt:lpstr>
      <vt:lpstr>Remote Summative Test Administration</vt:lpstr>
      <vt:lpstr>Objectives</vt:lpstr>
      <vt:lpstr>Remote Testing Overview</vt:lpstr>
      <vt:lpstr>Security and Privacy</vt:lpstr>
      <vt:lpstr>Obtaining Parent and Student Consent</vt:lpstr>
      <vt:lpstr>Ensuring that You and your Students Have the Proper Hardware and Software</vt:lpstr>
      <vt:lpstr>How to Test Remote Connectivity</vt:lpstr>
      <vt:lpstr>Ensuring a Remote Student’s Internet Speed is  Fast Enough to Test</vt:lpstr>
      <vt:lpstr>How to Interpret your Speed Test Results </vt:lpstr>
      <vt:lpstr>Ensuring that TA and Remote Student Hardware is Functioning</vt:lpstr>
      <vt:lpstr>Accessing the Test Administration Site from Home</vt:lpstr>
      <vt:lpstr>Viewing Your Session Dashboard</vt:lpstr>
      <vt:lpstr>Scheduling a Remote Test Session in Advance</vt:lpstr>
      <vt:lpstr>Selecting a Test to Administer to Students at Home</vt:lpstr>
      <vt:lpstr>Sharing Remote Test Session Links with Students</vt:lpstr>
      <vt:lpstr>Beginning a Remote Test Session Starting Immediately</vt:lpstr>
      <vt:lpstr>Editing a Remote Test Session Scheduled in Advance</vt:lpstr>
      <vt:lpstr>Joining a Remote Test Session to Open the Session</vt:lpstr>
      <vt:lpstr>Allowing the Online Testing System Access to Your Webcam and Microphone</vt:lpstr>
      <vt:lpstr>Allowing Your Browser Access to Your Webcam and Microphone</vt:lpstr>
      <vt:lpstr>Approving Students to Take a Test</vt:lpstr>
      <vt:lpstr>Communicating with Students</vt:lpstr>
      <vt:lpstr>How Students Can Communicate Using the Lobby Feature</vt:lpstr>
      <vt:lpstr>PowerPoint Presentation</vt:lpstr>
      <vt:lpstr>How to Broadcast a Message to All Students at Once</vt:lpstr>
      <vt:lpstr>How TAs and Students can Communicate via Chat Message</vt:lpstr>
      <vt:lpstr>How TAs and Students can Use the  Raise Hand Feature</vt:lpstr>
      <vt:lpstr>How to TAs and Students can Communicate  via Video Conference</vt:lpstr>
      <vt:lpstr>How to Observe a Student’s Screen using the  Screenshare Feature</vt:lpstr>
      <vt:lpstr>How to Observe a Student’s Screen using the  Screenshare Feature</vt:lpstr>
      <vt:lpstr>Completing the Approval Process so Students  can Begin the Test</vt:lpstr>
      <vt:lpstr>Viewing Students in Your Remote Test Session: Table View</vt:lpstr>
      <vt:lpstr>Viewing Students in Your Remote Test Session: Tile Views</vt:lpstr>
      <vt:lpstr>Observing Individual Students</vt:lpstr>
      <vt:lpstr>Responding to a Test Alert</vt:lpstr>
      <vt:lpstr>Pausing a Remote Session</vt:lpstr>
      <vt:lpstr>Stopping a Remote Session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Emily MacGillivray</cp:lastModifiedBy>
  <cp:revision>202</cp:revision>
  <cp:lastPrinted>2017-10-19T00:36:21Z</cp:lastPrinted>
  <dcterms:created xsi:type="dcterms:W3CDTF">2020-02-03T21:37:34Z</dcterms:created>
  <dcterms:modified xsi:type="dcterms:W3CDTF">2023-02-03T00:41:36Z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